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66" r:id="rId2"/>
    <p:sldId id="268" r:id="rId3"/>
    <p:sldId id="292" r:id="rId4"/>
    <p:sldId id="280" r:id="rId5"/>
    <p:sldId id="295" r:id="rId6"/>
    <p:sldId id="296" r:id="rId7"/>
    <p:sldId id="297" r:id="rId8"/>
    <p:sldId id="281" r:id="rId9"/>
    <p:sldId id="285" r:id="rId10"/>
    <p:sldId id="298" r:id="rId11"/>
    <p:sldId id="286" r:id="rId12"/>
    <p:sldId id="287" r:id="rId13"/>
    <p:sldId id="288" r:id="rId14"/>
    <p:sldId id="290" r:id="rId15"/>
    <p:sldId id="291" r:id="rId16"/>
    <p:sldId id="282" r:id="rId17"/>
    <p:sldId id="293" r:id="rId18"/>
    <p:sldId id="294" r:id="rId19"/>
    <p:sldId id="269" r:id="rId20"/>
  </p:sldIdLst>
  <p:sldSz cx="9144000" cy="6858000" type="screen4x3"/>
  <p:notesSz cx="6858000" cy="9144000"/>
  <p:embeddedFontLst>
    <p:embeddedFont>
      <p:font typeface="Ahellya" panose="020B0600000101010101" charset="0"/>
      <p:regular r:id="rId22"/>
      <p:italic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922"/>
    <a:srgbClr val="FFCC66"/>
    <a:srgbClr val="019096"/>
    <a:srgbClr val="037679"/>
    <a:srgbClr val="01AAB1"/>
    <a:srgbClr val="007042"/>
    <a:srgbClr val="291F09"/>
    <a:srgbClr val="3A2C0C"/>
    <a:srgbClr val="686868"/>
    <a:srgbClr val="4A73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1180" y="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CA6137-BEFB-4037-BD3B-D8B6E997FD7D}" type="datetimeFigureOut">
              <a:rPr lang="ko-KR" altLang="en-US" smtClean="0"/>
              <a:t>2019-12-16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6B73AB-2D8F-4463-A016-4CFFFE25A6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3343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6B73AB-2D8F-4463-A016-4CFFFE25A6C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8979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2849-A083-443C-980D-B9A1D458CE60}" type="datetimeFigureOut">
              <a:rPr lang="ko-KR" altLang="en-US" smtClean="0"/>
              <a:t>2019-12-16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A648F-3E55-4D06-852B-919E89FA42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8768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2849-A083-443C-980D-B9A1D458CE60}" type="datetimeFigureOut">
              <a:rPr lang="ko-KR" altLang="en-US" smtClean="0"/>
              <a:t>2019-12-16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A648F-3E55-4D06-852B-919E89FA42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1357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2849-A083-443C-980D-B9A1D458CE60}" type="datetimeFigureOut">
              <a:rPr lang="ko-KR" altLang="en-US" smtClean="0"/>
              <a:t>2019-12-16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A648F-3E55-4D06-852B-919E89FA42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559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2849-A083-443C-980D-B9A1D458CE60}" type="datetimeFigureOut">
              <a:rPr lang="ko-KR" altLang="en-US" smtClean="0"/>
              <a:t>2019-12-16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A648F-3E55-4D06-852B-919E89FA42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6637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2849-A083-443C-980D-B9A1D458CE60}" type="datetimeFigureOut">
              <a:rPr lang="ko-KR" altLang="en-US" smtClean="0"/>
              <a:t>2019-12-16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A648F-3E55-4D06-852B-919E89FA42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4612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2849-A083-443C-980D-B9A1D458CE60}" type="datetimeFigureOut">
              <a:rPr lang="ko-KR" altLang="en-US" smtClean="0"/>
              <a:t>2019-12-16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A648F-3E55-4D06-852B-919E89FA42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8017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2849-A083-443C-980D-B9A1D458CE60}" type="datetimeFigureOut">
              <a:rPr lang="ko-KR" altLang="en-US" smtClean="0"/>
              <a:t>2019-12-16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A648F-3E55-4D06-852B-919E89FA42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9058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2849-A083-443C-980D-B9A1D458CE60}" type="datetimeFigureOut">
              <a:rPr lang="ko-KR" altLang="en-US" smtClean="0"/>
              <a:t>2019-12-16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A648F-3E55-4D06-852B-919E89FA42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317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2849-A083-443C-980D-B9A1D458CE60}" type="datetimeFigureOut">
              <a:rPr lang="ko-KR" altLang="en-US" smtClean="0"/>
              <a:t>2019-12-16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A648F-3E55-4D06-852B-919E89FA42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318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2849-A083-443C-980D-B9A1D458CE60}" type="datetimeFigureOut">
              <a:rPr lang="ko-KR" altLang="en-US" smtClean="0"/>
              <a:t>2019-12-16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A648F-3E55-4D06-852B-919E89FA42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0882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2849-A083-443C-980D-B9A1D458CE60}" type="datetimeFigureOut">
              <a:rPr lang="ko-KR" altLang="en-US" smtClean="0"/>
              <a:t>2019-12-16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A648F-3E55-4D06-852B-919E89FA42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9918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FC2849-A083-443C-980D-B9A1D458CE60}" type="datetimeFigureOut">
              <a:rPr lang="ko-KR" altLang="en-US" smtClean="0"/>
              <a:t>2019-12-16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6A648F-3E55-4D06-852B-919E89FA42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7773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8.png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-45374"/>
            <a:ext cx="9180512" cy="693075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grpSp>
        <p:nvGrpSpPr>
          <p:cNvPr id="2" name="그룹 1"/>
          <p:cNvGrpSpPr/>
          <p:nvPr/>
        </p:nvGrpSpPr>
        <p:grpSpPr>
          <a:xfrm>
            <a:off x="1250512" y="1052736"/>
            <a:ext cx="6606464" cy="2483698"/>
            <a:chOff x="2142000" y="1124744"/>
            <a:chExt cx="4860000" cy="2483698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2142000" y="1124744"/>
              <a:ext cx="486000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  <a:scene3d>
              <a:camera prst="perspectiveFron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>
            <a:xfrm>
              <a:off x="2142000" y="2924944"/>
              <a:ext cx="486000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  <a:scene3d>
              <a:camera prst="perspectiveFron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2303748" y="1484784"/>
              <a:ext cx="4536504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perspectiveFront"/>
                <a:lightRig rig="threePt" dir="t"/>
              </a:scene3d>
            </a:bodyPr>
            <a:lstStyle/>
            <a:p>
              <a:pPr algn="ctr"/>
              <a:r>
                <a:rPr lang="en-US" altLang="ko-KR" sz="6600" dirty="0">
                  <a:solidFill>
                    <a:schemeClr val="bg1"/>
                  </a:solidFill>
                  <a:latin typeface="Bebas Neue" pitchFamily="34" charset="0"/>
                  <a:ea typeface="08서울남산체 B" pitchFamily="18" charset="-127"/>
                </a:rPr>
                <a:t>Database Project</a:t>
              </a:r>
              <a:endParaRPr lang="ko-KR" altLang="en-US" sz="6600" dirty="0">
                <a:solidFill>
                  <a:schemeClr val="bg1"/>
                </a:solidFill>
                <a:latin typeface="Bebas Neue" pitchFamily="34" charset="0"/>
                <a:ea typeface="08서울남산체 B" pitchFamily="18" charset="-127"/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613113" y="3503777"/>
            <a:ext cx="6012668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1600" dirty="0">
                <a:solidFill>
                  <a:schemeClr val="bg1">
                    <a:alpha val="92000"/>
                  </a:schemeClr>
                </a:solidFill>
                <a:latin typeface="경기천년바탕 Regular" pitchFamily="18" charset="-127"/>
                <a:ea typeface="경기천년바탕 Regular" pitchFamily="18" charset="-127"/>
              </a:rPr>
              <a:t>Team member : </a:t>
            </a:r>
            <a:r>
              <a:rPr lang="en-US" altLang="ko-KR" sz="1600" dirty="0" err="1">
                <a:solidFill>
                  <a:schemeClr val="bg1">
                    <a:alpha val="92000"/>
                  </a:schemeClr>
                </a:solidFill>
                <a:latin typeface="경기천년바탕 Regular" pitchFamily="18" charset="-127"/>
                <a:ea typeface="경기천년바탕 Regular" pitchFamily="18" charset="-127"/>
              </a:rPr>
              <a:t>Heewon</a:t>
            </a:r>
            <a:r>
              <a:rPr lang="en-US" altLang="ko-KR" sz="1600" dirty="0">
                <a:solidFill>
                  <a:schemeClr val="bg1">
                    <a:alpha val="92000"/>
                  </a:schemeClr>
                </a:solidFill>
                <a:latin typeface="경기천년바탕 Regular" pitchFamily="18" charset="-127"/>
                <a:ea typeface="경기천년바탕 Regular" pitchFamily="18" charset="-127"/>
              </a:rPr>
              <a:t> Kim, </a:t>
            </a:r>
            <a:r>
              <a:rPr lang="en-US" altLang="ko-KR" sz="1600" dirty="0" err="1">
                <a:solidFill>
                  <a:schemeClr val="bg1">
                    <a:alpha val="92000"/>
                  </a:schemeClr>
                </a:solidFill>
                <a:latin typeface="경기천년바탕 Regular" pitchFamily="18" charset="-127"/>
                <a:ea typeface="경기천년바탕 Regular" pitchFamily="18" charset="-127"/>
              </a:rPr>
              <a:t>Seonggi</a:t>
            </a:r>
            <a:r>
              <a:rPr lang="en-US" altLang="ko-KR" sz="1600" dirty="0">
                <a:solidFill>
                  <a:schemeClr val="bg1">
                    <a:alpha val="92000"/>
                  </a:schemeClr>
                </a:solidFill>
                <a:latin typeface="경기천년바탕 Regular" pitchFamily="18" charset="-127"/>
                <a:ea typeface="경기천년바탕 Regular" pitchFamily="18" charset="-127"/>
              </a:rPr>
              <a:t> Kim, </a:t>
            </a:r>
            <a:r>
              <a:rPr lang="en-US" altLang="ko-KR" sz="1600" dirty="0" err="1">
                <a:solidFill>
                  <a:schemeClr val="bg1">
                    <a:alpha val="92000"/>
                  </a:schemeClr>
                </a:solidFill>
                <a:latin typeface="경기천년바탕 Regular" pitchFamily="18" charset="-127"/>
                <a:ea typeface="경기천년바탕 Regular" pitchFamily="18" charset="-127"/>
              </a:rPr>
              <a:t>Seongbin</a:t>
            </a:r>
            <a:r>
              <a:rPr lang="en-US" altLang="ko-KR" sz="1600" dirty="0">
                <a:solidFill>
                  <a:schemeClr val="bg1">
                    <a:alpha val="92000"/>
                  </a:schemeClr>
                </a:solidFill>
                <a:latin typeface="경기천년바탕 Regular" pitchFamily="18" charset="-127"/>
                <a:ea typeface="경기천년바탕 Regular" pitchFamily="18" charset="-127"/>
              </a:rPr>
              <a:t> Hong</a:t>
            </a:r>
            <a:endParaRPr lang="ko-KR" altLang="en-US" sz="1600" dirty="0">
              <a:solidFill>
                <a:schemeClr val="bg1">
                  <a:alpha val="92000"/>
                </a:schemeClr>
              </a:solidFill>
              <a:latin typeface="경기천년바탕 Regular" pitchFamily="18" charset="-127"/>
              <a:ea typeface="경기천년바탕 Regular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203848" y="5991671"/>
            <a:ext cx="2736304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Bebas Neue" pitchFamily="34" charset="0"/>
                <a:ea typeface="08서울남산체 B" pitchFamily="18" charset="-127"/>
                <a:cs typeface="Ebrima" pitchFamily="2" charset="0"/>
              </a:rPr>
              <a:t>Team3</a:t>
            </a:r>
            <a:endParaRPr lang="ko-KR" altLang="en-US" sz="2000" dirty="0">
              <a:solidFill>
                <a:schemeClr val="bg1">
                  <a:lumMod val="65000"/>
                </a:schemeClr>
              </a:solidFill>
              <a:latin typeface="Bebas Neue" pitchFamily="34" charset="0"/>
              <a:ea typeface="08서울남산체 B" pitchFamily="18" charset="-127"/>
              <a:cs typeface="Ebrim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530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-45374"/>
            <a:ext cx="9180512" cy="693075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251520" y="863914"/>
            <a:ext cx="7488832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* </a:t>
            </a:r>
            <a:r>
              <a:rPr lang="en-US" altLang="ko-KR" sz="2400" dirty="0">
                <a:solidFill>
                  <a:schemeClr val="bg1"/>
                </a:solidFill>
                <a:latin typeface="Ahellya" panose="020B0600000101010101" charset="0"/>
              </a:rPr>
              <a:t>Concurrency Control</a:t>
            </a:r>
            <a:endParaRPr lang="ko-KR" altLang="en-US" sz="2400" dirty="0">
              <a:solidFill>
                <a:schemeClr val="bg1"/>
              </a:solidFill>
              <a:latin typeface="Ahellya" panose="020B0600000101010101" charset="0"/>
              <a:ea typeface="-윤고딕33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36296" y="6525344"/>
            <a:ext cx="2736304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Bebas Neue" pitchFamily="34" charset="0"/>
                <a:ea typeface="08서울남산체 B" pitchFamily="18" charset="-127"/>
                <a:cs typeface="Ebrima" pitchFamily="2" charset="0"/>
              </a:rPr>
              <a:t>Team3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Bebas Neue" pitchFamily="34" charset="0"/>
              <a:ea typeface="08서울남산체 B" pitchFamily="18" charset="-127"/>
              <a:cs typeface="Ebrima" pitchFamily="2" charset="0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07504" y="116632"/>
            <a:ext cx="8784008" cy="369332"/>
            <a:chOff x="107504" y="116632"/>
            <a:chExt cx="8784008" cy="369332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179512" y="476672"/>
              <a:ext cx="8712000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  <a:scene3d>
              <a:camera prst="perspectiveFron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07504" y="116632"/>
              <a:ext cx="3456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perspectiveFront"/>
                <a:lightRig rig="threePt" dir="t"/>
              </a:scene3d>
            </a:bodyPr>
            <a:lstStyle/>
            <a:p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Bebas Neue" pitchFamily="34" charset="0"/>
                  <a:ea typeface="-윤고딕330" pitchFamily="18" charset="-127"/>
                </a:rPr>
                <a:t>2. Project Description</a:t>
              </a:r>
              <a:endParaRPr lang="ko-KR" altLang="en-US" dirty="0">
                <a:solidFill>
                  <a:schemeClr val="bg1">
                    <a:lumMod val="50000"/>
                  </a:schemeClr>
                </a:solidFill>
                <a:latin typeface="Bebas Neue" pitchFamily="34" charset="0"/>
                <a:ea typeface="-윤고딕330" pitchFamily="18" charset="-127"/>
              </a:endParaRPr>
            </a:p>
          </p:txBody>
        </p:sp>
      </p:grpSp>
      <p:pic>
        <p:nvPicPr>
          <p:cNvPr id="1026" name="Picture 2" descr="Avatar free icon">
            <a:extLst>
              <a:ext uri="{FF2B5EF4-FFF2-40B4-BE49-F238E27FC236}">
                <a16:creationId xmlns:a16="http://schemas.microsoft.com/office/drawing/2014/main" id="{9BB70A69-0332-496F-835A-FB7464C9E4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712820"/>
            <a:ext cx="1666344" cy="1666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Avatar free icon">
            <a:extLst>
              <a:ext uri="{FF2B5EF4-FFF2-40B4-BE49-F238E27FC236}">
                <a16:creationId xmlns:a16="http://schemas.microsoft.com/office/drawing/2014/main" id="{14B9A191-EDB6-4360-B6F6-EB66A61EFE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8828" y="1703529"/>
            <a:ext cx="1666344" cy="1666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Avatar free icon">
            <a:extLst>
              <a:ext uri="{FF2B5EF4-FFF2-40B4-BE49-F238E27FC236}">
                <a16:creationId xmlns:a16="http://schemas.microsoft.com/office/drawing/2014/main" id="{D23C7448-FB70-4980-8AF9-2CF8E616F6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3124" y="1703529"/>
            <a:ext cx="1666344" cy="1666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ar free icon">
            <a:extLst>
              <a:ext uri="{FF2B5EF4-FFF2-40B4-BE49-F238E27FC236}">
                <a16:creationId xmlns:a16="http://schemas.microsoft.com/office/drawing/2014/main" id="{94250DE0-ADD4-4685-AC3A-B9B9648240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72" y="4463879"/>
            <a:ext cx="2438400" cy="24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0" name="Picture 6" descr="Diagonal arrow free icon">
            <a:extLst>
              <a:ext uri="{FF2B5EF4-FFF2-40B4-BE49-F238E27FC236}">
                <a16:creationId xmlns:a16="http://schemas.microsoft.com/office/drawing/2014/main" id="{9713380A-7234-4B1E-B78F-AC5B6BC30F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1847" y="3613044"/>
            <a:ext cx="1400132" cy="1400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6" descr="Diagonal arrow free icon">
            <a:extLst>
              <a:ext uri="{FF2B5EF4-FFF2-40B4-BE49-F238E27FC236}">
                <a16:creationId xmlns:a16="http://schemas.microsoft.com/office/drawing/2014/main" id="{1F8B939F-6F3C-44A6-BCC3-C982551F97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235767">
            <a:off x="5642189" y="3580410"/>
            <a:ext cx="1400132" cy="1400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6" descr="Diagonal arrow free icon">
            <a:extLst>
              <a:ext uri="{FF2B5EF4-FFF2-40B4-BE49-F238E27FC236}">
                <a16:creationId xmlns:a16="http://schemas.microsoft.com/office/drawing/2014/main" id="{0C99650D-6A1B-499C-AD57-086DE12AA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689961">
            <a:off x="4021280" y="3648117"/>
            <a:ext cx="1101441" cy="1101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1D75469-AE40-4944-A8B1-22985713F10D}"/>
              </a:ext>
            </a:extLst>
          </p:cNvPr>
          <p:cNvSpPr txBox="1"/>
          <p:nvPr/>
        </p:nvSpPr>
        <p:spPr>
          <a:xfrm>
            <a:off x="2119905" y="4233046"/>
            <a:ext cx="504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anose="020B0600000101010101" charset="0"/>
              </a:rPr>
              <a:t>1st</a:t>
            </a:r>
            <a:endParaRPr lang="ko-KR" altLang="en-US" sz="2400" dirty="0">
              <a:solidFill>
                <a:schemeClr val="bg1"/>
              </a:solidFill>
              <a:latin typeface="Ahellya" panose="020B0600000101010101" charset="0"/>
            </a:endParaRPr>
          </a:p>
        </p:txBody>
      </p:sp>
      <p:sp>
        <p:nvSpPr>
          <p:cNvPr id="4" name="빼기 기호 3">
            <a:extLst>
              <a:ext uri="{FF2B5EF4-FFF2-40B4-BE49-F238E27FC236}">
                <a16:creationId xmlns:a16="http://schemas.microsoft.com/office/drawing/2014/main" id="{FC1BD2AA-CEE7-450B-917C-EAD04AAA4108}"/>
              </a:ext>
            </a:extLst>
          </p:cNvPr>
          <p:cNvSpPr/>
          <p:nvPr/>
        </p:nvSpPr>
        <p:spPr>
          <a:xfrm rot="2599739">
            <a:off x="5868062" y="3888366"/>
            <a:ext cx="1152128" cy="617281"/>
          </a:xfrm>
          <a:prstGeom prst="mathMinu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빼기 기호 24">
            <a:extLst>
              <a:ext uri="{FF2B5EF4-FFF2-40B4-BE49-F238E27FC236}">
                <a16:creationId xmlns:a16="http://schemas.microsoft.com/office/drawing/2014/main" id="{04A8362A-FC87-424B-8035-5A3FEEAB658A}"/>
              </a:ext>
            </a:extLst>
          </p:cNvPr>
          <p:cNvSpPr/>
          <p:nvPr/>
        </p:nvSpPr>
        <p:spPr>
          <a:xfrm>
            <a:off x="4004872" y="3747316"/>
            <a:ext cx="1152128" cy="617281"/>
          </a:xfrm>
          <a:prstGeom prst="mathMinu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4571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36512" y="-45374"/>
            <a:ext cx="9180512" cy="693075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251520" y="863914"/>
            <a:ext cx="7488832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2. 5 </a:t>
            </a:r>
            <a:r>
              <a:rPr lang="en-US" altLang="ko-KR" sz="2400" dirty="0">
                <a:solidFill>
                  <a:schemeClr val="bg1"/>
                </a:solidFill>
                <a:latin typeface="Ahellya" panose="020B0600000101010101" charset="0"/>
              </a:rPr>
              <a:t>Functionalities</a:t>
            </a:r>
            <a:endParaRPr lang="ko-KR" altLang="en-US" sz="2400" dirty="0">
              <a:solidFill>
                <a:schemeClr val="bg1"/>
              </a:solidFill>
              <a:latin typeface="Ahellya" panose="020B0600000101010101" charset="0"/>
              <a:ea typeface="-윤고딕33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36296" y="6525344"/>
            <a:ext cx="2736304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Bebas Neue" pitchFamily="34" charset="0"/>
                <a:ea typeface="08서울남산체 B" pitchFamily="18" charset="-127"/>
                <a:cs typeface="Ebrima" pitchFamily="2" charset="0"/>
              </a:rPr>
              <a:t>Team3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Bebas Neue" pitchFamily="34" charset="0"/>
              <a:ea typeface="08서울남산체 B" pitchFamily="18" charset="-127"/>
              <a:cs typeface="Ebrima" pitchFamily="2" charset="0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07504" y="116632"/>
            <a:ext cx="8784008" cy="369332"/>
            <a:chOff x="107504" y="116632"/>
            <a:chExt cx="8784008" cy="369332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179512" y="476672"/>
              <a:ext cx="8712000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  <a:scene3d>
              <a:camera prst="perspectiveFron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07504" y="116632"/>
              <a:ext cx="3456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perspectiveFront"/>
                <a:lightRig rig="threePt" dir="t"/>
              </a:scene3d>
            </a:bodyPr>
            <a:lstStyle/>
            <a:p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Bebas Neue" pitchFamily="34" charset="0"/>
                  <a:ea typeface="-윤고딕330" pitchFamily="18" charset="-127"/>
                </a:rPr>
                <a:t>2. Project Description</a:t>
              </a:r>
              <a:endParaRPr lang="ko-KR" altLang="en-US" dirty="0">
                <a:solidFill>
                  <a:schemeClr val="bg1">
                    <a:lumMod val="50000"/>
                  </a:schemeClr>
                </a:solidFill>
                <a:latin typeface="Bebas Neue" pitchFamily="34" charset="0"/>
                <a:ea typeface="-윤고딕330" pitchFamily="18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F2AD6D9-2DC4-4293-AB7E-AC371445E372}"/>
              </a:ext>
            </a:extLst>
          </p:cNvPr>
          <p:cNvSpPr txBox="1"/>
          <p:nvPr/>
        </p:nvSpPr>
        <p:spPr>
          <a:xfrm>
            <a:off x="395536" y="1628800"/>
            <a:ext cx="5760640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3) Transaction-Related Function</a:t>
            </a:r>
            <a:endParaRPr lang="ko-KR" altLang="en-US" sz="24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0CB72E-3C1F-4208-85FD-2AF6461500D6}"/>
              </a:ext>
            </a:extLst>
          </p:cNvPr>
          <p:cNvSpPr txBox="1"/>
          <p:nvPr/>
        </p:nvSpPr>
        <p:spPr>
          <a:xfrm>
            <a:off x="647564" y="2328845"/>
            <a:ext cx="57606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Check Your Transaction Details</a:t>
            </a:r>
            <a:endParaRPr lang="ko-KR" altLang="en-US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D700F741-BCD4-447D-BEA5-024114DE33E0}"/>
              </a:ext>
            </a:extLst>
          </p:cNvPr>
          <p:cNvSpPr/>
          <p:nvPr/>
        </p:nvSpPr>
        <p:spPr>
          <a:xfrm>
            <a:off x="611560" y="2492896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B9CFC0-444B-4C96-8495-71FD61DCBC94}"/>
              </a:ext>
            </a:extLst>
          </p:cNvPr>
          <p:cNvSpPr txBox="1"/>
          <p:nvPr/>
        </p:nvSpPr>
        <p:spPr>
          <a:xfrm>
            <a:off x="647564" y="3203738"/>
            <a:ext cx="57606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Check All Vehicle Transaction (For Manager)</a:t>
            </a:r>
            <a:endParaRPr lang="ko-KR" altLang="en-US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9EB6FBAC-4370-48FA-9D22-F0E4F116BEFC}"/>
              </a:ext>
            </a:extLst>
          </p:cNvPr>
          <p:cNvSpPr/>
          <p:nvPr/>
        </p:nvSpPr>
        <p:spPr>
          <a:xfrm>
            <a:off x="611560" y="3367789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71E234-5931-4C4E-A1BB-EE825E673603}"/>
              </a:ext>
            </a:extLst>
          </p:cNvPr>
          <p:cNvSpPr txBox="1"/>
          <p:nvPr/>
        </p:nvSpPr>
        <p:spPr>
          <a:xfrm>
            <a:off x="647564" y="4129046"/>
            <a:ext cx="7236804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Check Sales By Month, Year, And Manufacturer (For Manager)</a:t>
            </a:r>
            <a:endParaRPr lang="ko-KR" altLang="en-US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149A082-6B30-41E1-A13E-6D74C2C93331}"/>
              </a:ext>
            </a:extLst>
          </p:cNvPr>
          <p:cNvSpPr/>
          <p:nvPr/>
        </p:nvSpPr>
        <p:spPr>
          <a:xfrm>
            <a:off x="611560" y="4293097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7597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9" grpId="0"/>
      <p:bldP spid="20" grpId="0"/>
      <p:bldP spid="17" grpId="0"/>
      <p:bldP spid="2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-45374"/>
            <a:ext cx="9180512" cy="693075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251520" y="863914"/>
            <a:ext cx="7488832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2. 5 </a:t>
            </a:r>
            <a:r>
              <a:rPr lang="en-US" altLang="ko-KR" sz="2400" dirty="0">
                <a:solidFill>
                  <a:schemeClr val="bg1"/>
                </a:solidFill>
                <a:latin typeface="Ahellya" panose="020B0600000101010101" charset="0"/>
              </a:rPr>
              <a:t>Functionalities</a:t>
            </a:r>
            <a:endParaRPr lang="ko-KR" altLang="en-US" sz="2400" dirty="0">
              <a:solidFill>
                <a:schemeClr val="bg1"/>
              </a:solidFill>
              <a:latin typeface="Ahellya" panose="020B0600000101010101" charset="0"/>
              <a:ea typeface="-윤고딕33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36296" y="6525344"/>
            <a:ext cx="2736304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Bebas Neue" pitchFamily="34" charset="0"/>
                <a:ea typeface="08서울남산체 B" pitchFamily="18" charset="-127"/>
                <a:cs typeface="Ebrima" pitchFamily="2" charset="0"/>
              </a:rPr>
              <a:t>Team3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Bebas Neue" pitchFamily="34" charset="0"/>
              <a:ea typeface="08서울남산체 B" pitchFamily="18" charset="-127"/>
              <a:cs typeface="Ebrima" pitchFamily="2" charset="0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07504" y="116632"/>
            <a:ext cx="8784008" cy="369332"/>
            <a:chOff x="107504" y="116632"/>
            <a:chExt cx="8784008" cy="369332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179512" y="476672"/>
              <a:ext cx="8712000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  <a:scene3d>
              <a:camera prst="perspectiveFron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07504" y="116632"/>
              <a:ext cx="3456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perspectiveFront"/>
                <a:lightRig rig="threePt" dir="t"/>
              </a:scene3d>
            </a:bodyPr>
            <a:lstStyle/>
            <a:p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Bebas Neue" pitchFamily="34" charset="0"/>
                  <a:ea typeface="-윤고딕330" pitchFamily="18" charset="-127"/>
                </a:rPr>
                <a:t>2. Project Description</a:t>
              </a:r>
              <a:endParaRPr lang="ko-KR" altLang="en-US" dirty="0">
                <a:solidFill>
                  <a:schemeClr val="bg1">
                    <a:lumMod val="50000"/>
                  </a:schemeClr>
                </a:solidFill>
                <a:latin typeface="Bebas Neue" pitchFamily="34" charset="0"/>
                <a:ea typeface="-윤고딕330" pitchFamily="18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F2AD6D9-2DC4-4293-AB7E-AC371445E372}"/>
              </a:ext>
            </a:extLst>
          </p:cNvPr>
          <p:cNvSpPr txBox="1"/>
          <p:nvPr/>
        </p:nvSpPr>
        <p:spPr>
          <a:xfrm>
            <a:off x="395536" y="1628800"/>
            <a:ext cx="5760640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4) Manager-Related Function</a:t>
            </a:r>
            <a:endParaRPr lang="ko-KR" altLang="en-US" sz="24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0CB72E-3C1F-4208-85FD-2AF6461500D6}"/>
              </a:ext>
            </a:extLst>
          </p:cNvPr>
          <p:cNvSpPr txBox="1"/>
          <p:nvPr/>
        </p:nvSpPr>
        <p:spPr>
          <a:xfrm>
            <a:off x="647564" y="2328845"/>
            <a:ext cx="57606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Register For New Vehicle Sale</a:t>
            </a:r>
            <a:endParaRPr lang="ko-KR" altLang="en-US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D700F741-BCD4-447D-BEA5-024114DE33E0}"/>
              </a:ext>
            </a:extLst>
          </p:cNvPr>
          <p:cNvSpPr/>
          <p:nvPr/>
        </p:nvSpPr>
        <p:spPr>
          <a:xfrm>
            <a:off x="611560" y="2492896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B9CFC0-444B-4C96-8495-71FD61DCBC94}"/>
              </a:ext>
            </a:extLst>
          </p:cNvPr>
          <p:cNvSpPr txBox="1"/>
          <p:nvPr/>
        </p:nvSpPr>
        <p:spPr>
          <a:xfrm>
            <a:off x="647564" y="3203738"/>
            <a:ext cx="57606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Revise Registered Vehicle Information</a:t>
            </a:r>
            <a:endParaRPr lang="ko-KR" altLang="en-US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9EB6FBAC-4370-48FA-9D22-F0E4F116BEFC}"/>
              </a:ext>
            </a:extLst>
          </p:cNvPr>
          <p:cNvSpPr/>
          <p:nvPr/>
        </p:nvSpPr>
        <p:spPr>
          <a:xfrm>
            <a:off x="611560" y="3367789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71E234-5931-4C4E-A1BB-EE825E673603}"/>
              </a:ext>
            </a:extLst>
          </p:cNvPr>
          <p:cNvSpPr txBox="1"/>
          <p:nvPr/>
        </p:nvSpPr>
        <p:spPr>
          <a:xfrm>
            <a:off x="647564" y="4129046"/>
            <a:ext cx="7236804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Revise Registered Vehicle Disclosure / Closure</a:t>
            </a:r>
            <a:endParaRPr lang="ko-KR" altLang="en-US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149A082-6B30-41E1-A13E-6D74C2C93331}"/>
              </a:ext>
            </a:extLst>
          </p:cNvPr>
          <p:cNvSpPr/>
          <p:nvPr/>
        </p:nvSpPr>
        <p:spPr>
          <a:xfrm>
            <a:off x="611560" y="4293097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0662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9" grpId="0"/>
      <p:bldP spid="20" grpId="0"/>
      <p:bldP spid="17" grpId="0"/>
      <p:bldP spid="2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-45374"/>
            <a:ext cx="9180512" cy="693075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251520" y="863914"/>
            <a:ext cx="7488832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2. 3 </a:t>
            </a:r>
            <a:r>
              <a:rPr lang="en-US" altLang="ko-KR" sz="2400" dirty="0">
                <a:solidFill>
                  <a:schemeClr val="bg1"/>
                </a:solidFill>
                <a:latin typeface="Ahellya" panose="020B0600000101010101" charset="0"/>
              </a:rPr>
              <a:t>UI Design</a:t>
            </a:r>
            <a:endParaRPr lang="ko-KR" altLang="en-US" sz="2400" dirty="0">
              <a:solidFill>
                <a:schemeClr val="bg1"/>
              </a:solidFill>
              <a:latin typeface="Ahellya" panose="020B0600000101010101" charset="0"/>
              <a:ea typeface="-윤고딕33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36296" y="6525344"/>
            <a:ext cx="2736304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Bebas Neue" pitchFamily="34" charset="0"/>
                <a:ea typeface="08서울남산체 B" pitchFamily="18" charset="-127"/>
                <a:cs typeface="Ebrima" pitchFamily="2" charset="0"/>
              </a:rPr>
              <a:t>Team3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Bebas Neue" pitchFamily="34" charset="0"/>
              <a:ea typeface="08서울남산체 B" pitchFamily="18" charset="-127"/>
              <a:cs typeface="Ebrima" pitchFamily="2" charset="0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07504" y="116632"/>
            <a:ext cx="8784008" cy="369332"/>
            <a:chOff x="107504" y="116632"/>
            <a:chExt cx="8784008" cy="369332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179512" y="476672"/>
              <a:ext cx="8712000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  <a:scene3d>
              <a:camera prst="perspectiveFron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07504" y="116632"/>
              <a:ext cx="3456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perspectiveFront"/>
                <a:lightRig rig="threePt" dir="t"/>
              </a:scene3d>
            </a:bodyPr>
            <a:lstStyle/>
            <a:p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Bebas Neue" pitchFamily="34" charset="0"/>
                  <a:ea typeface="-윤고딕330" pitchFamily="18" charset="-127"/>
                </a:rPr>
                <a:t>2. Project Description</a:t>
              </a:r>
              <a:endParaRPr lang="ko-KR" altLang="en-US" dirty="0">
                <a:solidFill>
                  <a:schemeClr val="bg1">
                    <a:lumMod val="50000"/>
                  </a:schemeClr>
                </a:solidFill>
                <a:latin typeface="Bebas Neue" pitchFamily="34" charset="0"/>
                <a:ea typeface="-윤고딕330" pitchFamily="18" charset="-127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A71E234-5931-4C4E-A1BB-EE825E673603}"/>
              </a:ext>
            </a:extLst>
          </p:cNvPr>
          <p:cNvSpPr txBox="1"/>
          <p:nvPr/>
        </p:nvSpPr>
        <p:spPr>
          <a:xfrm>
            <a:off x="883114" y="5616065"/>
            <a:ext cx="7236804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Simple And Luxurious </a:t>
            </a:r>
            <a:r>
              <a:rPr lang="en-US" altLang="ko-KR" sz="2400" dirty="0" err="1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Desgin</a:t>
            </a:r>
            <a:endParaRPr lang="ko-KR" altLang="en-US" sz="24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B3F3B52-D5AC-437B-B9F8-B4C894C66A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884816"/>
            <a:ext cx="3635896" cy="275739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9284BBE-F263-4953-8D54-37BF0554E6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032" y="1884812"/>
            <a:ext cx="3693238" cy="272322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C6911AB-C6FC-453A-BD1E-2D462E5FE385}"/>
              </a:ext>
            </a:extLst>
          </p:cNvPr>
          <p:cNvSpPr txBox="1"/>
          <p:nvPr/>
        </p:nvSpPr>
        <p:spPr>
          <a:xfrm>
            <a:off x="1619672" y="4746856"/>
            <a:ext cx="1368152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Main Page</a:t>
            </a:r>
            <a:endParaRPr lang="ko-KR" altLang="en-US" sz="14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DE13E62-4751-48DF-9107-7173BE5194F9}"/>
              </a:ext>
            </a:extLst>
          </p:cNvPr>
          <p:cNvSpPr txBox="1"/>
          <p:nvPr/>
        </p:nvSpPr>
        <p:spPr>
          <a:xfrm>
            <a:off x="6156178" y="4767159"/>
            <a:ext cx="1368152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Login Page</a:t>
            </a:r>
            <a:endParaRPr lang="ko-KR" altLang="en-US" sz="14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442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6" grpId="0"/>
      <p:bldP spid="22" grpId="0"/>
      <p:bldP spid="2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-45374"/>
            <a:ext cx="9180512" cy="693075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251520" y="863914"/>
            <a:ext cx="7488832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2. 5 </a:t>
            </a:r>
            <a:r>
              <a:rPr lang="en-US" altLang="ko-KR" sz="2400" dirty="0">
                <a:solidFill>
                  <a:schemeClr val="bg1"/>
                </a:solidFill>
                <a:latin typeface="Ahellya" panose="020B0600000101010101" charset="0"/>
              </a:rPr>
              <a:t>Recommendation Service</a:t>
            </a:r>
            <a:endParaRPr lang="ko-KR" altLang="en-US" sz="2400" dirty="0">
              <a:solidFill>
                <a:schemeClr val="bg1"/>
              </a:solidFill>
              <a:latin typeface="Ahellya" panose="020B0600000101010101" charset="0"/>
              <a:ea typeface="-윤고딕33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36296" y="6525344"/>
            <a:ext cx="2736304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Bebas Neue" pitchFamily="34" charset="0"/>
                <a:ea typeface="08서울남산체 B" pitchFamily="18" charset="-127"/>
                <a:cs typeface="Ebrima" pitchFamily="2" charset="0"/>
              </a:rPr>
              <a:t>Team3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Bebas Neue" pitchFamily="34" charset="0"/>
              <a:ea typeface="08서울남산체 B" pitchFamily="18" charset="-127"/>
              <a:cs typeface="Ebrima" pitchFamily="2" charset="0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07504" y="116632"/>
            <a:ext cx="8784008" cy="369332"/>
            <a:chOff x="107504" y="116632"/>
            <a:chExt cx="8784008" cy="369332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179512" y="476672"/>
              <a:ext cx="8712000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  <a:scene3d>
              <a:camera prst="perspectiveFron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07504" y="116632"/>
              <a:ext cx="3456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perspectiveFront"/>
                <a:lightRig rig="threePt" dir="t"/>
              </a:scene3d>
            </a:bodyPr>
            <a:lstStyle/>
            <a:p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Bebas Neue" pitchFamily="34" charset="0"/>
                  <a:ea typeface="-윤고딕330" pitchFamily="18" charset="-127"/>
                </a:rPr>
                <a:t>2. Project Description</a:t>
              </a:r>
              <a:endParaRPr lang="ko-KR" altLang="en-US" dirty="0">
                <a:solidFill>
                  <a:schemeClr val="bg1">
                    <a:lumMod val="50000"/>
                  </a:schemeClr>
                </a:solidFill>
                <a:latin typeface="Bebas Neue" pitchFamily="34" charset="0"/>
                <a:ea typeface="-윤고딕330" pitchFamily="18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F974A2F-51DD-4359-B9C2-FF37D5556AA9}"/>
              </a:ext>
            </a:extLst>
          </p:cNvPr>
          <p:cNvSpPr txBox="1"/>
          <p:nvPr/>
        </p:nvSpPr>
        <p:spPr>
          <a:xfrm>
            <a:off x="467544" y="1412776"/>
            <a:ext cx="7488832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: </a:t>
            </a:r>
            <a:r>
              <a:rPr lang="en-US" altLang="ko-KR" sz="2400" dirty="0">
                <a:solidFill>
                  <a:schemeClr val="bg1"/>
                </a:solidFill>
                <a:latin typeface="Ahellya" panose="020B0600000101010101" charset="0"/>
              </a:rPr>
              <a:t>recommend according to gender, the same age</a:t>
            </a:r>
            <a:endParaRPr lang="ko-KR" altLang="en-US" sz="2400" dirty="0">
              <a:solidFill>
                <a:schemeClr val="bg1"/>
              </a:solidFill>
              <a:latin typeface="Ahellya" panose="020B0600000101010101" charset="0"/>
              <a:ea typeface="-윤고딕330" pitchFamily="18" charset="-127"/>
            </a:endParaRPr>
          </a:p>
        </p:txBody>
      </p:sp>
      <p:pic>
        <p:nvPicPr>
          <p:cNvPr id="3074" name="Picture 2" descr="spreadsheet cell row free icon">
            <a:extLst>
              <a:ext uri="{FF2B5EF4-FFF2-40B4-BE49-F238E27FC236}">
                <a16:creationId xmlns:a16="http://schemas.microsoft.com/office/drawing/2014/main" id="{BB1DA453-245E-41FF-8D6D-68757816CD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231" y="2920907"/>
            <a:ext cx="1286272" cy="1286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DE7CFDD-E362-4542-BE10-7D19979EAF2B}"/>
              </a:ext>
            </a:extLst>
          </p:cNvPr>
          <p:cNvSpPr txBox="1"/>
          <p:nvPr/>
        </p:nvSpPr>
        <p:spPr>
          <a:xfrm>
            <a:off x="512223" y="2641251"/>
            <a:ext cx="1430288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ORDER TABLE</a:t>
            </a:r>
            <a:endParaRPr lang="ko-KR" altLang="en-US" sz="1400" dirty="0">
              <a:solidFill>
                <a:schemeClr val="bg1"/>
              </a:solidFill>
              <a:latin typeface="Ahellya" panose="020B0600000101010101" charset="0"/>
              <a:ea typeface="-윤고딕330" pitchFamily="18" charset="-127"/>
            </a:endParaRPr>
          </a:p>
        </p:txBody>
      </p:sp>
      <p:pic>
        <p:nvPicPr>
          <p:cNvPr id="22" name="Picture 6" descr="Diagonal arrow free icon">
            <a:extLst>
              <a:ext uri="{FF2B5EF4-FFF2-40B4-BE49-F238E27FC236}">
                <a16:creationId xmlns:a16="http://schemas.microsoft.com/office/drawing/2014/main" id="{F406F3F5-6A67-4A23-8A08-10392FA27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896508">
            <a:off x="2320136" y="3002165"/>
            <a:ext cx="925231" cy="92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A1AC04F-F9BD-471F-A034-ED87B503C710}"/>
              </a:ext>
            </a:extLst>
          </p:cNvPr>
          <p:cNvSpPr txBox="1"/>
          <p:nvPr/>
        </p:nvSpPr>
        <p:spPr>
          <a:xfrm>
            <a:off x="3467008" y="2953397"/>
            <a:ext cx="5368218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Get user’s age and gender information</a:t>
            </a: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With select query</a:t>
            </a:r>
            <a:endParaRPr lang="ko-KR" altLang="en-US" sz="2400" dirty="0">
              <a:solidFill>
                <a:schemeClr val="bg1"/>
              </a:solidFill>
              <a:latin typeface="Ahellya" panose="020B0600000101010101" charset="0"/>
              <a:ea typeface="-윤고딕330" pitchFamily="18" charset="-127"/>
            </a:endParaRPr>
          </a:p>
        </p:txBody>
      </p:sp>
      <p:pic>
        <p:nvPicPr>
          <p:cNvPr id="3076" name="Picture 4" descr="Quality free icon">
            <a:extLst>
              <a:ext uri="{FF2B5EF4-FFF2-40B4-BE49-F238E27FC236}">
                <a16:creationId xmlns:a16="http://schemas.microsoft.com/office/drawing/2014/main" id="{222D4CAF-F385-4407-BAA2-0A367DDE65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3920" y="4143912"/>
            <a:ext cx="1479493" cy="1479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C694CF3-87E5-4349-B644-6DAE2D847537}"/>
              </a:ext>
            </a:extLst>
          </p:cNvPr>
          <p:cNvSpPr txBox="1"/>
          <p:nvPr/>
        </p:nvSpPr>
        <p:spPr>
          <a:xfrm>
            <a:off x="591257" y="5919663"/>
            <a:ext cx="7200800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Ahellya" panose="020B0600000101010101" charset="0"/>
              </a:rPr>
              <a:t> The most purchased vehicle for each condition</a:t>
            </a:r>
            <a:endParaRPr lang="ko-KR" altLang="en-US" sz="2400" dirty="0">
              <a:solidFill>
                <a:schemeClr val="bg1"/>
              </a:solidFill>
              <a:latin typeface="Ahellya" panose="020B0600000101010101" charset="0"/>
              <a:ea typeface="-윤고딕33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119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/>
      <p:bldP spid="19" grpId="0"/>
      <p:bldP spid="23" grpId="0"/>
      <p:bldP spid="2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-45374"/>
            <a:ext cx="9180512" cy="693075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251520" y="863914"/>
            <a:ext cx="7488832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2. 6 </a:t>
            </a:r>
            <a:r>
              <a:rPr lang="en-US" altLang="ko-KR" sz="2400" dirty="0">
                <a:solidFill>
                  <a:schemeClr val="bg1"/>
                </a:solidFill>
                <a:latin typeface="Ahellya" panose="020B0600000101010101" charset="0"/>
              </a:rPr>
              <a:t>Summary Of Project Code</a:t>
            </a:r>
            <a:endParaRPr lang="ko-KR" altLang="en-US" sz="2400" dirty="0">
              <a:solidFill>
                <a:schemeClr val="bg1"/>
              </a:solidFill>
              <a:latin typeface="Ahellya" panose="020B0600000101010101" charset="0"/>
              <a:ea typeface="-윤고딕33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36296" y="6525344"/>
            <a:ext cx="2736304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Bebas Neue" pitchFamily="34" charset="0"/>
                <a:ea typeface="08서울남산체 B" pitchFamily="18" charset="-127"/>
                <a:cs typeface="Ebrima" pitchFamily="2" charset="0"/>
              </a:rPr>
              <a:t>Team3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Bebas Neue" pitchFamily="34" charset="0"/>
              <a:ea typeface="08서울남산체 B" pitchFamily="18" charset="-127"/>
              <a:cs typeface="Ebrima" pitchFamily="2" charset="0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07504" y="116632"/>
            <a:ext cx="8784008" cy="369332"/>
            <a:chOff x="107504" y="116632"/>
            <a:chExt cx="8784008" cy="369332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179512" y="476672"/>
              <a:ext cx="8712000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  <a:scene3d>
              <a:camera prst="perspectiveFron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07504" y="116632"/>
              <a:ext cx="3456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perspectiveFront"/>
                <a:lightRig rig="threePt" dir="t"/>
              </a:scene3d>
            </a:bodyPr>
            <a:lstStyle/>
            <a:p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Bebas Neue" pitchFamily="34" charset="0"/>
                  <a:ea typeface="-윤고딕330" pitchFamily="18" charset="-127"/>
                </a:rPr>
                <a:t>2. Project Description</a:t>
              </a:r>
              <a:endParaRPr lang="ko-KR" altLang="en-US" dirty="0">
                <a:solidFill>
                  <a:schemeClr val="bg1">
                    <a:lumMod val="50000"/>
                  </a:schemeClr>
                </a:solidFill>
                <a:latin typeface="Bebas Neue" pitchFamily="34" charset="0"/>
                <a:ea typeface="-윤고딕330" pitchFamily="18" charset="-127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20CB72E-3C1F-4208-85FD-2AF6461500D6}"/>
              </a:ext>
            </a:extLst>
          </p:cNvPr>
          <p:cNvSpPr txBox="1"/>
          <p:nvPr/>
        </p:nvSpPr>
        <p:spPr>
          <a:xfrm>
            <a:off x="647564" y="1814773"/>
            <a:ext cx="57606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Total line of code :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D700F741-BCD4-447D-BEA5-024114DE33E0}"/>
              </a:ext>
            </a:extLst>
          </p:cNvPr>
          <p:cNvSpPr/>
          <p:nvPr/>
        </p:nvSpPr>
        <p:spPr>
          <a:xfrm>
            <a:off x="611560" y="2014828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B24FD6-407C-41F5-9AAF-C2EAB54AED1F}"/>
              </a:ext>
            </a:extLst>
          </p:cNvPr>
          <p:cNvSpPr txBox="1"/>
          <p:nvPr/>
        </p:nvSpPr>
        <p:spPr>
          <a:xfrm>
            <a:off x="647564" y="2414938"/>
            <a:ext cx="57606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OS :</a:t>
            </a: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DB3CC22-29E2-4F79-A26F-953032CFD2BD}"/>
              </a:ext>
            </a:extLst>
          </p:cNvPr>
          <p:cNvSpPr/>
          <p:nvPr/>
        </p:nvSpPr>
        <p:spPr>
          <a:xfrm>
            <a:off x="611560" y="2614993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33F7B3D-16D1-405B-AEBE-EE54102C078F}"/>
              </a:ext>
            </a:extLst>
          </p:cNvPr>
          <p:cNvSpPr txBox="1"/>
          <p:nvPr/>
        </p:nvSpPr>
        <p:spPr>
          <a:xfrm>
            <a:off x="647564" y="3045324"/>
            <a:ext cx="57606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DBMS :</a:t>
            </a: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4AF50887-2AF9-48A6-BF65-9B8B8B33E87A}"/>
              </a:ext>
            </a:extLst>
          </p:cNvPr>
          <p:cNvSpPr/>
          <p:nvPr/>
        </p:nvSpPr>
        <p:spPr>
          <a:xfrm>
            <a:off x="611560" y="3245379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1CE4D8-255B-4422-889C-C532D8DCF7CC}"/>
              </a:ext>
            </a:extLst>
          </p:cNvPr>
          <p:cNvSpPr txBox="1"/>
          <p:nvPr/>
        </p:nvSpPr>
        <p:spPr>
          <a:xfrm>
            <a:off x="647564" y="3670779"/>
            <a:ext cx="57606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Language :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9ED5A259-4E59-4294-A6CF-4070FF82B096}"/>
              </a:ext>
            </a:extLst>
          </p:cNvPr>
          <p:cNvSpPr/>
          <p:nvPr/>
        </p:nvSpPr>
        <p:spPr>
          <a:xfrm>
            <a:off x="611560" y="3870834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ACA990A-6D02-4606-85C9-52DEFB312663}"/>
              </a:ext>
            </a:extLst>
          </p:cNvPr>
          <p:cNvSpPr txBox="1"/>
          <p:nvPr/>
        </p:nvSpPr>
        <p:spPr>
          <a:xfrm>
            <a:off x="647564" y="4270944"/>
            <a:ext cx="57606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IDE :</a:t>
            </a: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9631B5E9-DCFF-44E4-9E8D-4A4B2882CC0A}"/>
              </a:ext>
            </a:extLst>
          </p:cNvPr>
          <p:cNvSpPr/>
          <p:nvPr/>
        </p:nvSpPr>
        <p:spPr>
          <a:xfrm>
            <a:off x="611560" y="4470999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A26BDD1-A936-4A15-BF24-11A78135400B}"/>
              </a:ext>
            </a:extLst>
          </p:cNvPr>
          <p:cNvSpPr txBox="1"/>
          <p:nvPr/>
        </p:nvSpPr>
        <p:spPr>
          <a:xfrm>
            <a:off x="647564" y="4915979"/>
            <a:ext cx="57606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 err="1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Github</a:t>
            </a:r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 URL :</a:t>
            </a: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45EBE8FB-0DBB-4614-ADC9-42283F1F3F73}"/>
              </a:ext>
            </a:extLst>
          </p:cNvPr>
          <p:cNvSpPr/>
          <p:nvPr/>
        </p:nvSpPr>
        <p:spPr>
          <a:xfrm>
            <a:off x="611560" y="5116034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5139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0" grpId="0"/>
      <p:bldP spid="16" grpId="0"/>
      <p:bldP spid="22" grpId="0"/>
      <p:bldP spid="24" grpId="0"/>
      <p:bldP spid="32" grpId="0"/>
      <p:bldP spid="3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-45374"/>
            <a:ext cx="9180512" cy="693075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251520" y="863914"/>
            <a:ext cx="7488832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3. Demo Video</a:t>
            </a:r>
            <a:endParaRPr lang="ko-KR" altLang="en-US" sz="2400" dirty="0">
              <a:solidFill>
                <a:schemeClr val="bg1"/>
              </a:solidFill>
              <a:latin typeface="Ahellya" panose="020B0600000101010101" charset="0"/>
              <a:ea typeface="-윤고딕33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36296" y="6525344"/>
            <a:ext cx="2736304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Bebas Neue" pitchFamily="34" charset="0"/>
                <a:ea typeface="08서울남산체 B" pitchFamily="18" charset="-127"/>
                <a:cs typeface="Ebrima" pitchFamily="2" charset="0"/>
              </a:rPr>
              <a:t>Team3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Bebas Neue" pitchFamily="34" charset="0"/>
              <a:ea typeface="08서울남산체 B" pitchFamily="18" charset="-127"/>
              <a:cs typeface="Ebrima" pitchFamily="2" charset="0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07504" y="116632"/>
            <a:ext cx="8784008" cy="369332"/>
            <a:chOff x="107504" y="116632"/>
            <a:chExt cx="8784008" cy="369332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179512" y="476672"/>
              <a:ext cx="8712000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  <a:scene3d>
              <a:camera prst="perspectiveFron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07504" y="116632"/>
              <a:ext cx="3456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perspectiveFront"/>
                <a:lightRig rig="threePt" dir="t"/>
              </a:scene3d>
            </a:bodyPr>
            <a:lstStyle/>
            <a:p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Bebas Neue" pitchFamily="34" charset="0"/>
                  <a:ea typeface="-윤고딕330" pitchFamily="18" charset="-127"/>
                </a:rPr>
                <a:t>3. Project Description</a:t>
              </a:r>
              <a:endParaRPr lang="ko-KR" altLang="en-US" dirty="0">
                <a:solidFill>
                  <a:schemeClr val="bg1">
                    <a:lumMod val="50000"/>
                  </a:schemeClr>
                </a:solidFill>
                <a:latin typeface="Bebas Neue" pitchFamily="34" charset="0"/>
                <a:ea typeface="-윤고딕330" pitchFamily="18" charset="-127"/>
              </a:endParaRPr>
            </a:p>
          </p:txBody>
        </p:sp>
      </p:grpSp>
      <p:pic>
        <p:nvPicPr>
          <p:cNvPr id="2054" name="Picture 6" descr="Youtube free icon">
            <a:extLst>
              <a:ext uri="{FF2B5EF4-FFF2-40B4-BE49-F238E27FC236}">
                <a16:creationId xmlns:a16="http://schemas.microsoft.com/office/drawing/2014/main" id="{70C8B5D5-8FE5-420C-B417-206DC47217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0672" y="1556792"/>
            <a:ext cx="4742656" cy="4742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0991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-45374"/>
            <a:ext cx="9180512" cy="693075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251520" y="863914"/>
            <a:ext cx="7488832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4. Lessons</a:t>
            </a:r>
            <a:endParaRPr lang="ko-KR" altLang="en-US" sz="2400" dirty="0">
              <a:solidFill>
                <a:schemeClr val="bg1"/>
              </a:solidFill>
              <a:latin typeface="Ahellya" panose="020B0600000101010101" charset="0"/>
              <a:ea typeface="-윤고딕33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36296" y="6525344"/>
            <a:ext cx="2736304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Bebas Neue" pitchFamily="34" charset="0"/>
                <a:ea typeface="08서울남산체 B" pitchFamily="18" charset="-127"/>
                <a:cs typeface="Ebrima" pitchFamily="2" charset="0"/>
              </a:rPr>
              <a:t>Team3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Bebas Neue" pitchFamily="34" charset="0"/>
              <a:ea typeface="08서울남산체 B" pitchFamily="18" charset="-127"/>
              <a:cs typeface="Ebrima" pitchFamily="2" charset="0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07504" y="116632"/>
            <a:ext cx="8784008" cy="369332"/>
            <a:chOff x="107504" y="116632"/>
            <a:chExt cx="8784008" cy="369332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179512" y="476672"/>
              <a:ext cx="8712000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  <a:scene3d>
              <a:camera prst="perspectiveFron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07504" y="116632"/>
              <a:ext cx="3456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perspectiveFront"/>
                <a:lightRig rig="threePt" dir="t"/>
              </a:scene3d>
            </a:bodyPr>
            <a:lstStyle/>
            <a:p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Bebas Neue" pitchFamily="34" charset="0"/>
                  <a:ea typeface="-윤고딕330" pitchFamily="18" charset="-127"/>
                </a:rPr>
                <a:t>4. Project Description</a:t>
              </a:r>
              <a:endParaRPr lang="ko-KR" altLang="en-US" dirty="0">
                <a:solidFill>
                  <a:schemeClr val="bg1">
                    <a:lumMod val="50000"/>
                  </a:schemeClr>
                </a:solidFill>
                <a:latin typeface="Bebas Neue" pitchFamily="34" charset="0"/>
                <a:ea typeface="-윤고딕330" pitchFamily="18" charset="-127"/>
              </a:endParaRPr>
            </a:p>
          </p:txBody>
        </p:sp>
      </p:grpSp>
      <p:pic>
        <p:nvPicPr>
          <p:cNvPr id="8" name="Picture 4" descr="Grandfather premium icon">
            <a:extLst>
              <a:ext uri="{FF2B5EF4-FFF2-40B4-BE49-F238E27FC236}">
                <a16:creationId xmlns:a16="http://schemas.microsoft.com/office/drawing/2014/main" id="{7A246323-3ABF-440A-BA58-7B8B33ED98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7128" y="4503282"/>
            <a:ext cx="792089" cy="792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말풍선: 타원형 1">
            <a:extLst>
              <a:ext uri="{FF2B5EF4-FFF2-40B4-BE49-F238E27FC236}">
                <a16:creationId xmlns:a16="http://schemas.microsoft.com/office/drawing/2014/main" id="{4564C93F-DA3A-4BF1-9982-B68A37AC05CE}"/>
              </a:ext>
            </a:extLst>
          </p:cNvPr>
          <p:cNvSpPr/>
          <p:nvPr/>
        </p:nvSpPr>
        <p:spPr>
          <a:xfrm>
            <a:off x="2771800" y="1340778"/>
            <a:ext cx="5904656" cy="3954577"/>
          </a:xfrm>
          <a:prstGeom prst="wedgeEllipseCallout">
            <a:avLst>
              <a:gd name="adj1" fmla="val -56325"/>
              <a:gd name="adj2" fmla="val 48553"/>
            </a:avLst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We can get used to database!</a:t>
            </a:r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From design to development,</a:t>
            </a:r>
          </a:p>
          <a:p>
            <a:pPr algn="ctr"/>
            <a:r>
              <a:rPr lang="en-US" altLang="ko-KR" dirty="0"/>
              <a:t>We could experience many things!</a:t>
            </a:r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We were impressed by the </a:t>
            </a:r>
          </a:p>
          <a:p>
            <a:pPr algn="ctr"/>
            <a:r>
              <a:rPr lang="en-US" altLang="ko-KR" dirty="0"/>
              <a:t>well-crafted database technology!</a:t>
            </a:r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This class is a really good lecture!</a:t>
            </a:r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Thank you!!</a:t>
            </a:r>
            <a:endParaRPr lang="ko-KR" altLang="en-US" dirty="0"/>
          </a:p>
        </p:txBody>
      </p:sp>
      <p:pic>
        <p:nvPicPr>
          <p:cNvPr id="10" name="Picture 2" descr="Man premium icon">
            <a:extLst>
              <a:ext uri="{FF2B5EF4-FFF2-40B4-BE49-F238E27FC236}">
                <a16:creationId xmlns:a16="http://schemas.microsoft.com/office/drawing/2014/main" id="{F9EFD06A-8F1A-44EB-B515-3C880DA0A3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5387722"/>
            <a:ext cx="792088" cy="792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Yahoo! premium icon">
            <a:extLst>
              <a:ext uri="{FF2B5EF4-FFF2-40B4-BE49-F238E27FC236}">
                <a16:creationId xmlns:a16="http://schemas.microsoft.com/office/drawing/2014/main" id="{D837D58B-FD06-46D5-B0BE-EA94A3AAB8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90563" y="5373216"/>
            <a:ext cx="792088" cy="792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5167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-27384"/>
            <a:ext cx="9180512" cy="693075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grpSp>
        <p:nvGrpSpPr>
          <p:cNvPr id="2" name="그룹 1"/>
          <p:cNvGrpSpPr/>
          <p:nvPr/>
        </p:nvGrpSpPr>
        <p:grpSpPr>
          <a:xfrm>
            <a:off x="2142000" y="1916832"/>
            <a:ext cx="4860000" cy="1656184"/>
            <a:chOff x="2142000" y="1916832"/>
            <a:chExt cx="4860000" cy="1656184"/>
          </a:xfrm>
        </p:grpSpPr>
        <p:cxnSp>
          <p:nvCxnSpPr>
            <p:cNvPr id="33" name="직선 연결선 32"/>
            <p:cNvCxnSpPr/>
            <p:nvPr/>
          </p:nvCxnSpPr>
          <p:spPr>
            <a:xfrm>
              <a:off x="2142000" y="1916832"/>
              <a:ext cx="486000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  <a:scene3d>
              <a:camera prst="perspectiveFron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/>
            <p:cNvCxnSpPr/>
            <p:nvPr/>
          </p:nvCxnSpPr>
          <p:spPr>
            <a:xfrm>
              <a:off x="2142000" y="3573016"/>
              <a:ext cx="486000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  <a:scene3d>
              <a:camera prst="perspectiveFron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2339752" y="2299519"/>
              <a:ext cx="453650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dirty="0">
                  <a:ln>
                    <a:solidFill>
                      <a:schemeClr val="tx1">
                        <a:lumMod val="75000"/>
                        <a:lumOff val="2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Ahellya" pitchFamily="2" charset="0"/>
                  <a:ea typeface="08서울남산체 B" pitchFamily="18" charset="-127"/>
                </a:rPr>
                <a:t>Q&amp;A</a:t>
              </a:r>
              <a:endParaRPr lang="ko-KR" altLang="en-US" sz="48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Ahellya" pitchFamily="2" charset="0"/>
                <a:ea typeface="08서울남산체 B" pitchFamily="18" charset="-127"/>
              </a:endParaRP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7236296" y="6525344"/>
            <a:ext cx="2736304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Bebas Neue" pitchFamily="34" charset="0"/>
                <a:ea typeface="08서울남산체 B" pitchFamily="18" charset="-127"/>
                <a:cs typeface="Ebrima" pitchFamily="2" charset="0"/>
              </a:rPr>
              <a:t>ANDRES OSPINA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Bebas Neue" pitchFamily="34" charset="0"/>
              <a:ea typeface="08서울남산체 B" pitchFamily="18" charset="-127"/>
              <a:cs typeface="Ebrima" pitchFamily="2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411760" y="3728065"/>
            <a:ext cx="4392488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1200" dirty="0">
                <a:solidFill>
                  <a:schemeClr val="bg1">
                    <a:alpha val="85000"/>
                  </a:schemeClr>
                </a:solidFill>
                <a:latin typeface="경기천년바탕 Regular" pitchFamily="18" charset="-127"/>
                <a:ea typeface="경기천년바탕 Regular" pitchFamily="18" charset="-127"/>
              </a:rPr>
              <a:t>Principles &amp; Methods to go Beyond UX</a:t>
            </a:r>
            <a:endParaRPr lang="ko-KR" altLang="en-US" sz="1200" dirty="0">
              <a:solidFill>
                <a:schemeClr val="bg1">
                  <a:alpha val="85000"/>
                </a:schemeClr>
              </a:solidFill>
              <a:latin typeface="경기천년바탕 Regular" pitchFamily="18" charset="-127"/>
              <a:ea typeface="경기천년바탕 Regular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95770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-45374"/>
            <a:ext cx="9180512" cy="693075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5210" y="0"/>
            <a:ext cx="9144000" cy="69307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그룹 1"/>
          <p:cNvGrpSpPr/>
          <p:nvPr/>
        </p:nvGrpSpPr>
        <p:grpSpPr>
          <a:xfrm>
            <a:off x="3347864" y="787351"/>
            <a:ext cx="2448272" cy="841449"/>
            <a:chOff x="3347864" y="787351"/>
            <a:chExt cx="2448272" cy="841449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3347864" y="1628800"/>
              <a:ext cx="2448272" cy="0"/>
            </a:xfrm>
            <a:prstGeom prst="line">
              <a:avLst/>
            </a:prstGeom>
            <a:ln w="25400">
              <a:solidFill>
                <a:schemeClr val="tx1">
                  <a:lumMod val="65000"/>
                  <a:lumOff val="35000"/>
                </a:schemeClr>
              </a:solidFill>
            </a:ln>
            <a:scene3d>
              <a:camera prst="perspectiveFron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3491880" y="787351"/>
              <a:ext cx="216024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perspectiveFront"/>
                <a:lightRig rig="threePt" dir="t"/>
              </a:scene3d>
            </a:bodyPr>
            <a:lstStyle/>
            <a:p>
              <a:pPr algn="ctr"/>
              <a:r>
                <a:rPr lang="en-US" altLang="ko-KR" sz="4400" dirty="0">
                  <a:solidFill>
                    <a:schemeClr val="bg1"/>
                  </a:solidFill>
                  <a:latin typeface="Bebas Neue" pitchFamily="34" charset="0"/>
                </a:rPr>
                <a:t>YOUR TITLE</a:t>
              </a:r>
              <a:endParaRPr lang="ko-KR" altLang="en-US" sz="4400" dirty="0">
                <a:solidFill>
                  <a:schemeClr val="bg1"/>
                </a:solidFill>
                <a:latin typeface="Bebas Neue" pitchFamily="34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1115616" y="2761764"/>
            <a:ext cx="561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pc="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Ahellya" pitchFamily="2" charset="0"/>
                <a:ea typeface="HGPHeiseiKakugothictaiW5" pitchFamily="50" charset="-128"/>
                <a:cs typeface="Cul De Sac" pitchFamily="2" charset="0"/>
              </a:rPr>
              <a:t>“</a:t>
            </a:r>
            <a:r>
              <a:rPr lang="en-US" altLang="ko-KR" spc="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Ahellya" pitchFamily="2" charset="0"/>
                <a:ea typeface="HGHeiseiKakugothictaiW5" pitchFamily="49" charset="-128"/>
                <a:cs typeface="Cul De Sac" pitchFamily="2" charset="0"/>
              </a:rPr>
              <a:t>Click here to add your text…</a:t>
            </a:r>
            <a:endParaRPr lang="ko-KR" altLang="en-US" spc="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Ahellya" pitchFamily="2" charset="0"/>
              <a:ea typeface="08서울남산체 B" pitchFamily="18" charset="-127"/>
              <a:cs typeface="Cul De Sac" pitchFamily="2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236296" y="6525344"/>
            <a:ext cx="2736304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Bebas Neue" pitchFamily="34" charset="0"/>
                <a:ea typeface="08서울남산체 B" pitchFamily="18" charset="-127"/>
                <a:cs typeface="Ebrima" pitchFamily="2" charset="0"/>
              </a:rPr>
              <a:t>ANDRES OSPINA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Bebas Neue" pitchFamily="34" charset="0"/>
              <a:ea typeface="08서울남산체 B" pitchFamily="18" charset="-127"/>
              <a:cs typeface="Ebrim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090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-45374"/>
            <a:ext cx="9180512" cy="693075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5210" y="0"/>
            <a:ext cx="9144000" cy="69307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9" name="직선 연결선 8"/>
          <p:cNvCxnSpPr/>
          <p:nvPr/>
        </p:nvCxnSpPr>
        <p:spPr>
          <a:xfrm>
            <a:off x="827584" y="1124744"/>
            <a:ext cx="7560840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367644" y="1456204"/>
            <a:ext cx="5328592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Individual Role</a:t>
            </a:r>
            <a:endParaRPr lang="ko-KR" altLang="en-US" sz="28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55576" y="601524"/>
            <a:ext cx="3456384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latin typeface="Bebas Neue" pitchFamily="34" charset="0"/>
                <a:ea typeface="-윤고딕330" pitchFamily="18" charset="-127"/>
              </a:rPr>
              <a:t>Contents</a:t>
            </a:r>
            <a:endParaRPr lang="ko-KR" altLang="en-US" sz="2800" dirty="0">
              <a:solidFill>
                <a:schemeClr val="bg1">
                  <a:lumMod val="50000"/>
                </a:schemeClr>
              </a:solidFill>
              <a:latin typeface="Bebas Neue" pitchFamily="34" charset="0"/>
              <a:ea typeface="-윤고딕330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87251" y="1414029"/>
            <a:ext cx="504056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3200" dirty="0">
                <a:solidFill>
                  <a:schemeClr val="bg1">
                    <a:lumMod val="50000"/>
                  </a:schemeClr>
                </a:solidFill>
                <a:latin typeface="Bebas Neue" pitchFamily="34" charset="0"/>
              </a:rPr>
              <a:t>1</a:t>
            </a:r>
            <a:endParaRPr lang="ko-KR" altLang="en-US" sz="3200" dirty="0">
              <a:solidFill>
                <a:schemeClr val="bg1">
                  <a:lumMod val="50000"/>
                </a:schemeClr>
              </a:solidFill>
              <a:latin typeface="Bebas Neue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87251" y="2278345"/>
            <a:ext cx="504056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3200" dirty="0">
                <a:solidFill>
                  <a:schemeClr val="bg1">
                    <a:lumMod val="50000"/>
                  </a:schemeClr>
                </a:solidFill>
                <a:latin typeface="Bebas Neue" pitchFamily="34" charset="0"/>
              </a:rPr>
              <a:t>2</a:t>
            </a:r>
            <a:endParaRPr lang="ko-KR" altLang="en-US" sz="3200" dirty="0">
              <a:solidFill>
                <a:schemeClr val="bg1">
                  <a:lumMod val="50000"/>
                </a:schemeClr>
              </a:solidFill>
              <a:latin typeface="Bebas Neue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87251" y="3187899"/>
            <a:ext cx="504056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3200" dirty="0">
                <a:solidFill>
                  <a:schemeClr val="bg1">
                    <a:lumMod val="50000"/>
                  </a:schemeClr>
                </a:solidFill>
                <a:latin typeface="Bebas Neue" pitchFamily="34" charset="0"/>
              </a:rPr>
              <a:t>3</a:t>
            </a:r>
            <a:endParaRPr lang="ko-KR" altLang="en-US" sz="3200" dirty="0">
              <a:solidFill>
                <a:schemeClr val="bg1">
                  <a:lumMod val="50000"/>
                </a:schemeClr>
              </a:solidFill>
              <a:latin typeface="Bebas Neue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87251" y="4101842"/>
            <a:ext cx="504056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3200" dirty="0">
                <a:solidFill>
                  <a:schemeClr val="bg1">
                    <a:lumMod val="50000"/>
                  </a:schemeClr>
                </a:solidFill>
                <a:latin typeface="Bebas Neue" pitchFamily="34" charset="0"/>
              </a:rPr>
              <a:t>4</a:t>
            </a:r>
            <a:endParaRPr lang="ko-KR" altLang="en-US" sz="3200" dirty="0">
              <a:solidFill>
                <a:schemeClr val="bg1">
                  <a:lumMod val="50000"/>
                </a:schemeClr>
              </a:solidFill>
              <a:latin typeface="Bebas Neue" pitchFamily="34" charset="0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827584" y="5589240"/>
            <a:ext cx="7560840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  <a:scene3d>
            <a:camera prst="perspectiveFron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236296" y="6525344"/>
            <a:ext cx="2736304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Bebas Neue" pitchFamily="34" charset="0"/>
                <a:ea typeface="08서울남산체 B" pitchFamily="18" charset="-127"/>
                <a:cs typeface="Ebrima" pitchFamily="2" charset="0"/>
              </a:rPr>
              <a:t>Team3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Bebas Neue" pitchFamily="34" charset="0"/>
              <a:ea typeface="08서울남산체 B" pitchFamily="18" charset="-127"/>
              <a:cs typeface="Ebrima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BF8F2C-5E8C-4299-B90B-0124B8089921}"/>
              </a:ext>
            </a:extLst>
          </p:cNvPr>
          <p:cNvSpPr txBox="1"/>
          <p:nvPr/>
        </p:nvSpPr>
        <p:spPr>
          <a:xfrm>
            <a:off x="1367644" y="2309122"/>
            <a:ext cx="5328592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Project Description</a:t>
            </a:r>
            <a:endParaRPr lang="ko-KR" altLang="en-US" sz="28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364D5D-FF26-4619-A980-D6F33499EF83}"/>
              </a:ext>
            </a:extLst>
          </p:cNvPr>
          <p:cNvSpPr txBox="1"/>
          <p:nvPr/>
        </p:nvSpPr>
        <p:spPr>
          <a:xfrm>
            <a:off x="1367644" y="3218676"/>
            <a:ext cx="5328592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Demo Video</a:t>
            </a:r>
            <a:endParaRPr lang="ko-KR" altLang="en-US" sz="28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843704E-2089-41AD-A767-18B9414B62A2}"/>
              </a:ext>
            </a:extLst>
          </p:cNvPr>
          <p:cNvSpPr txBox="1"/>
          <p:nvPr/>
        </p:nvSpPr>
        <p:spPr>
          <a:xfrm>
            <a:off x="1367644" y="4129777"/>
            <a:ext cx="5328592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Lesson</a:t>
            </a:r>
            <a:endParaRPr lang="ko-KR" altLang="en-US" sz="28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4321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-45374"/>
            <a:ext cx="9180512" cy="693075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251520" y="863914"/>
            <a:ext cx="5184576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1 Individual Role</a:t>
            </a:r>
            <a:endParaRPr lang="ko-KR" altLang="en-US" sz="2400" dirty="0">
              <a:solidFill>
                <a:schemeClr val="bg1"/>
              </a:solidFill>
              <a:latin typeface="Ahellya" panose="020B0600000101010101" charset="0"/>
              <a:ea typeface="-윤고딕33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36296" y="6525344"/>
            <a:ext cx="2736304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Bebas Neue" pitchFamily="34" charset="0"/>
                <a:ea typeface="08서울남산체 B" pitchFamily="18" charset="-127"/>
                <a:cs typeface="Ebrima" pitchFamily="2" charset="0"/>
              </a:rPr>
              <a:t>Team3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Bebas Neue" pitchFamily="34" charset="0"/>
              <a:ea typeface="08서울남산체 B" pitchFamily="18" charset="-127"/>
              <a:cs typeface="Ebrima" pitchFamily="2" charset="0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07504" y="116632"/>
            <a:ext cx="8784008" cy="369332"/>
            <a:chOff x="107504" y="116632"/>
            <a:chExt cx="8784008" cy="369332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179512" y="476672"/>
              <a:ext cx="8712000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  <a:scene3d>
              <a:camera prst="perspectiveFron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07504" y="116632"/>
              <a:ext cx="3456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perspectiveFront"/>
                <a:lightRig rig="threePt" dir="t"/>
              </a:scene3d>
            </a:bodyPr>
            <a:lstStyle/>
            <a:p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Bebas Neue" pitchFamily="34" charset="0"/>
                  <a:ea typeface="-윤고딕330" pitchFamily="18" charset="-127"/>
                </a:rPr>
                <a:t>2. Project Description</a:t>
              </a:r>
              <a:endParaRPr lang="ko-KR" altLang="en-US" dirty="0">
                <a:solidFill>
                  <a:schemeClr val="bg1">
                    <a:lumMod val="50000"/>
                  </a:schemeClr>
                </a:solidFill>
                <a:latin typeface="Bebas Neue" pitchFamily="34" charset="0"/>
                <a:ea typeface="-윤고딕330" pitchFamily="18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05B2343-168E-4731-8E84-DBE546A76C56}"/>
              </a:ext>
            </a:extLst>
          </p:cNvPr>
          <p:cNvSpPr txBox="1"/>
          <p:nvPr/>
        </p:nvSpPr>
        <p:spPr>
          <a:xfrm>
            <a:off x="475416" y="4087058"/>
            <a:ext cx="2274018" cy="224676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2000" dirty="0" err="1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Heewon</a:t>
            </a:r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 Kim</a:t>
            </a:r>
          </a:p>
          <a:p>
            <a:pPr algn="ctr"/>
            <a:endParaRPr lang="en-US" altLang="ko-KR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Good At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Technical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Deployment</a:t>
            </a:r>
          </a:p>
          <a:p>
            <a:pPr algn="ctr"/>
            <a:endParaRPr lang="en-US" altLang="ko-KR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  <a:p>
            <a:pPr algn="ctr"/>
            <a:endParaRPr lang="ko-KR" altLang="en-US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pic>
        <p:nvPicPr>
          <p:cNvPr id="17" name="Picture 2" descr="Man premium icon">
            <a:extLst>
              <a:ext uri="{FF2B5EF4-FFF2-40B4-BE49-F238E27FC236}">
                <a16:creationId xmlns:a16="http://schemas.microsoft.com/office/drawing/2014/main" id="{A1B89112-AD2E-496F-BD8D-69EF3310FA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3951" y="2379613"/>
            <a:ext cx="1575263" cy="1575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Grandfather premium icon">
            <a:extLst>
              <a:ext uri="{FF2B5EF4-FFF2-40B4-BE49-F238E27FC236}">
                <a16:creationId xmlns:a16="http://schemas.microsoft.com/office/drawing/2014/main" id="{8D9E9F15-8A56-4F62-B6F1-24EE2F088B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071" y="2353717"/>
            <a:ext cx="1528315" cy="1528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 descr="Yahoo! premium icon">
            <a:extLst>
              <a:ext uri="{FF2B5EF4-FFF2-40B4-BE49-F238E27FC236}">
                <a16:creationId xmlns:a16="http://schemas.microsoft.com/office/drawing/2014/main" id="{B8DFAFE6-E32C-4F6A-A2E2-0CA95D9DA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860833" y="2379613"/>
            <a:ext cx="1575263" cy="1575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6E688C8-A724-4CB7-A855-FFB51167F9B8}"/>
              </a:ext>
            </a:extLst>
          </p:cNvPr>
          <p:cNvSpPr txBox="1"/>
          <p:nvPr/>
        </p:nvSpPr>
        <p:spPr>
          <a:xfrm>
            <a:off x="3541522" y="4127737"/>
            <a:ext cx="2274018" cy="163121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2000" dirty="0" err="1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Seonggi</a:t>
            </a:r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 Hong</a:t>
            </a:r>
          </a:p>
          <a:p>
            <a:pPr algn="ctr"/>
            <a:endParaRPr lang="en-US" altLang="ko-KR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Good At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Database</a:t>
            </a:r>
          </a:p>
          <a:p>
            <a:pPr algn="ctr"/>
            <a:r>
              <a:rPr lang="en-US" altLang="ko-KR" sz="2000" dirty="0" err="1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Desigin</a:t>
            </a:r>
            <a:endParaRPr lang="ko-KR" altLang="en-US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A7EF60-26E0-42E5-895D-08B09B012B0C}"/>
              </a:ext>
            </a:extLst>
          </p:cNvPr>
          <p:cNvSpPr txBox="1"/>
          <p:nvPr/>
        </p:nvSpPr>
        <p:spPr>
          <a:xfrm>
            <a:off x="6431346" y="4102436"/>
            <a:ext cx="2274018" cy="224676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2000" dirty="0" err="1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Seongbin</a:t>
            </a:r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 Hong</a:t>
            </a:r>
          </a:p>
          <a:p>
            <a:pPr algn="ctr"/>
            <a:endParaRPr lang="en-US" altLang="ko-KR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Good At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Organize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&amp;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Create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Report</a:t>
            </a:r>
            <a:endParaRPr lang="ko-KR" altLang="en-US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0A52C40-A735-49CB-8973-51D22BA3B51F}"/>
              </a:ext>
            </a:extLst>
          </p:cNvPr>
          <p:cNvSpPr txBox="1"/>
          <p:nvPr/>
        </p:nvSpPr>
        <p:spPr>
          <a:xfrm>
            <a:off x="2483768" y="1481987"/>
            <a:ext cx="4500989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Everyone worked together but</a:t>
            </a:r>
            <a:endParaRPr lang="ko-KR" altLang="en-US" sz="2400" dirty="0">
              <a:solidFill>
                <a:schemeClr val="bg1"/>
              </a:solidFill>
              <a:latin typeface="Ahellya" panose="020B0600000101010101" charset="0"/>
              <a:ea typeface="-윤고딕33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7674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/>
      <p:bldP spid="23" grpId="0"/>
      <p:bldP spid="24" grpId="0"/>
      <p:bldP spid="2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-45374"/>
            <a:ext cx="9180512" cy="693075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251520" y="863914"/>
            <a:ext cx="5184576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2. 1 </a:t>
            </a:r>
            <a:r>
              <a:rPr lang="en-US" altLang="ko-KR" sz="2400" dirty="0">
                <a:solidFill>
                  <a:schemeClr val="bg1"/>
                </a:solidFill>
                <a:latin typeface="Ahellya" panose="020B0600000101010101" charset="0"/>
              </a:rPr>
              <a:t>What our project can do</a:t>
            </a:r>
            <a:endParaRPr lang="ko-KR" altLang="en-US" sz="2400" dirty="0">
              <a:solidFill>
                <a:schemeClr val="bg1"/>
              </a:solidFill>
              <a:latin typeface="Ahellya" panose="020B0600000101010101" charset="0"/>
              <a:ea typeface="-윤고딕330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7544" y="1910308"/>
            <a:ext cx="5760640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1) Implement all the features of phase 3</a:t>
            </a:r>
            <a:endParaRPr lang="ko-KR" altLang="en-US" sz="24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36296" y="6525344"/>
            <a:ext cx="2736304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Bebas Neue" pitchFamily="34" charset="0"/>
                <a:ea typeface="08서울남산체 B" pitchFamily="18" charset="-127"/>
                <a:cs typeface="Ebrima" pitchFamily="2" charset="0"/>
              </a:rPr>
              <a:t>Team3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Bebas Neue" pitchFamily="34" charset="0"/>
              <a:ea typeface="08서울남산체 B" pitchFamily="18" charset="-127"/>
              <a:cs typeface="Ebrima" pitchFamily="2" charset="0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07504" y="116632"/>
            <a:ext cx="8784008" cy="369332"/>
            <a:chOff x="107504" y="116632"/>
            <a:chExt cx="8784008" cy="369332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179512" y="476672"/>
              <a:ext cx="8712000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  <a:scene3d>
              <a:camera prst="perspectiveFron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07504" y="116632"/>
              <a:ext cx="3456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perspectiveFront"/>
                <a:lightRig rig="threePt" dir="t"/>
              </a:scene3d>
            </a:bodyPr>
            <a:lstStyle/>
            <a:p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Bebas Neue" pitchFamily="34" charset="0"/>
                  <a:ea typeface="-윤고딕330" pitchFamily="18" charset="-127"/>
                </a:rPr>
                <a:t>2. Project Description</a:t>
              </a:r>
              <a:endParaRPr lang="ko-KR" altLang="en-US" dirty="0">
                <a:solidFill>
                  <a:schemeClr val="bg1">
                    <a:lumMod val="50000"/>
                  </a:schemeClr>
                </a:solidFill>
                <a:latin typeface="Bebas Neue" pitchFamily="34" charset="0"/>
                <a:ea typeface="-윤고딕330" pitchFamily="18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9A5F2E2-547A-47DB-9E66-3B5A3B6F94D7}"/>
              </a:ext>
            </a:extLst>
          </p:cNvPr>
          <p:cNvSpPr txBox="1"/>
          <p:nvPr/>
        </p:nvSpPr>
        <p:spPr>
          <a:xfrm>
            <a:off x="467544" y="2868426"/>
            <a:ext cx="5760640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2) Concurrency Control</a:t>
            </a:r>
            <a:endParaRPr lang="ko-KR" altLang="en-US" sz="24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473B1E-D56D-40DE-BD3B-AC5EDC2E8BB0}"/>
              </a:ext>
            </a:extLst>
          </p:cNvPr>
          <p:cNvSpPr txBox="1"/>
          <p:nvPr/>
        </p:nvSpPr>
        <p:spPr>
          <a:xfrm>
            <a:off x="467544" y="3715816"/>
            <a:ext cx="5760640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3) Recommendation Service</a:t>
            </a:r>
            <a:endParaRPr lang="ko-KR" altLang="en-US" sz="24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2307962-E0D1-4423-ADCB-50796A3D95A0}"/>
              </a:ext>
            </a:extLst>
          </p:cNvPr>
          <p:cNvSpPr txBox="1"/>
          <p:nvPr/>
        </p:nvSpPr>
        <p:spPr>
          <a:xfrm>
            <a:off x="467544" y="4563206"/>
            <a:ext cx="5760640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4) Searchable Under Complex Conditions</a:t>
            </a:r>
            <a:endParaRPr lang="ko-KR" altLang="en-US" sz="24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327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9" grpId="0"/>
      <p:bldP spid="20" grpId="0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-45374"/>
            <a:ext cx="9180512" cy="693075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251520" y="863914"/>
            <a:ext cx="5184576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2. 2 </a:t>
            </a:r>
            <a:r>
              <a:rPr lang="en-US" altLang="ko-KR" sz="2400" dirty="0">
                <a:solidFill>
                  <a:schemeClr val="bg1"/>
                </a:solidFill>
                <a:latin typeface="Ahellya" panose="020B0600000101010101" charset="0"/>
              </a:rPr>
              <a:t>E-R Diagram</a:t>
            </a:r>
            <a:endParaRPr lang="ko-KR" altLang="en-US" sz="2400" dirty="0">
              <a:solidFill>
                <a:schemeClr val="bg1"/>
              </a:solidFill>
              <a:latin typeface="Ahellya" panose="020B0600000101010101" charset="0"/>
              <a:ea typeface="-윤고딕33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36296" y="6525344"/>
            <a:ext cx="2736304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Bebas Neue" pitchFamily="34" charset="0"/>
                <a:ea typeface="08서울남산체 B" pitchFamily="18" charset="-127"/>
                <a:cs typeface="Ebrima" pitchFamily="2" charset="0"/>
              </a:rPr>
              <a:t>Team3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Bebas Neue" pitchFamily="34" charset="0"/>
              <a:ea typeface="08서울남산체 B" pitchFamily="18" charset="-127"/>
              <a:cs typeface="Ebrima" pitchFamily="2" charset="0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07504" y="116632"/>
            <a:ext cx="8784008" cy="369332"/>
            <a:chOff x="107504" y="116632"/>
            <a:chExt cx="8784008" cy="369332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179512" y="476672"/>
              <a:ext cx="8712000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  <a:scene3d>
              <a:camera prst="perspectiveFron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07504" y="116632"/>
              <a:ext cx="3456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perspectiveFront"/>
                <a:lightRig rig="threePt" dir="t"/>
              </a:scene3d>
            </a:bodyPr>
            <a:lstStyle/>
            <a:p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Bebas Neue" pitchFamily="34" charset="0"/>
                  <a:ea typeface="-윤고딕330" pitchFamily="18" charset="-127"/>
                </a:rPr>
                <a:t>2. Project Description</a:t>
              </a:r>
              <a:endParaRPr lang="ko-KR" altLang="en-US" dirty="0">
                <a:solidFill>
                  <a:schemeClr val="bg1">
                    <a:lumMod val="50000"/>
                  </a:schemeClr>
                </a:solidFill>
                <a:latin typeface="Bebas Neue" pitchFamily="34" charset="0"/>
                <a:ea typeface="-윤고딕330" pitchFamily="18" charset="-127"/>
              </a:endParaRPr>
            </a:p>
          </p:txBody>
        </p:sp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1F893154-2153-4E3E-8B7B-CA2B01F6460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03064" y="1412776"/>
            <a:ext cx="8064896" cy="489654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816235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-45374"/>
            <a:ext cx="9180512" cy="693075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251520" y="863914"/>
            <a:ext cx="5184576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2. 3 </a:t>
            </a:r>
            <a:r>
              <a:rPr lang="en-US" altLang="ko-KR" sz="2400" dirty="0">
                <a:solidFill>
                  <a:schemeClr val="bg1"/>
                </a:solidFill>
                <a:latin typeface="Ahellya" panose="020B0600000101010101" charset="0"/>
              </a:rPr>
              <a:t>Relation Schema</a:t>
            </a:r>
            <a:endParaRPr lang="ko-KR" altLang="en-US" sz="2400" dirty="0">
              <a:solidFill>
                <a:schemeClr val="bg1"/>
              </a:solidFill>
              <a:latin typeface="Ahellya" panose="020B0600000101010101" charset="0"/>
              <a:ea typeface="-윤고딕33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36296" y="6525344"/>
            <a:ext cx="2736304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Bebas Neue" pitchFamily="34" charset="0"/>
                <a:ea typeface="08서울남산체 B" pitchFamily="18" charset="-127"/>
                <a:cs typeface="Ebrima" pitchFamily="2" charset="0"/>
              </a:rPr>
              <a:t>Team3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Bebas Neue" pitchFamily="34" charset="0"/>
              <a:ea typeface="08서울남산체 B" pitchFamily="18" charset="-127"/>
              <a:cs typeface="Ebrima" pitchFamily="2" charset="0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07504" y="116632"/>
            <a:ext cx="8784008" cy="369332"/>
            <a:chOff x="107504" y="116632"/>
            <a:chExt cx="8784008" cy="369332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179512" y="476672"/>
              <a:ext cx="8712000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  <a:scene3d>
              <a:camera prst="perspectiveFron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07504" y="116632"/>
              <a:ext cx="3456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perspectiveFront"/>
                <a:lightRig rig="threePt" dir="t"/>
              </a:scene3d>
            </a:bodyPr>
            <a:lstStyle/>
            <a:p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Bebas Neue" pitchFamily="34" charset="0"/>
                  <a:ea typeface="-윤고딕330" pitchFamily="18" charset="-127"/>
                </a:rPr>
                <a:t>2. Project Description</a:t>
              </a:r>
              <a:endParaRPr lang="ko-KR" altLang="en-US" dirty="0">
                <a:solidFill>
                  <a:schemeClr val="bg1">
                    <a:lumMod val="50000"/>
                  </a:schemeClr>
                </a:solidFill>
                <a:latin typeface="Bebas Neue" pitchFamily="34" charset="0"/>
                <a:ea typeface="-윤고딕330" pitchFamily="18" charset="-127"/>
              </a:endParaRPr>
            </a:p>
          </p:txBody>
        </p:sp>
      </p:grpSp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2F4D0DD4-F253-445A-ADA9-E4791B4F321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540" y="1421809"/>
            <a:ext cx="8280920" cy="50204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323790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-45374"/>
            <a:ext cx="9180512" cy="693075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251520" y="863914"/>
            <a:ext cx="5184576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2. 4 </a:t>
            </a:r>
            <a:r>
              <a:rPr lang="en-US" altLang="ko-KR" sz="2400" dirty="0">
                <a:solidFill>
                  <a:schemeClr val="bg1"/>
                </a:solidFill>
                <a:latin typeface="Ahellya" panose="020B0600000101010101" charset="0"/>
              </a:rPr>
              <a:t>How to get data</a:t>
            </a:r>
            <a:endParaRPr lang="ko-KR" altLang="en-US" sz="2400" dirty="0">
              <a:solidFill>
                <a:schemeClr val="bg1"/>
              </a:solidFill>
              <a:latin typeface="Ahellya" panose="020B0600000101010101" charset="0"/>
              <a:ea typeface="-윤고딕33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36296" y="6525344"/>
            <a:ext cx="2736304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Bebas Neue" pitchFamily="34" charset="0"/>
                <a:ea typeface="08서울남산체 B" pitchFamily="18" charset="-127"/>
                <a:cs typeface="Ebrima" pitchFamily="2" charset="0"/>
              </a:rPr>
              <a:t>Team3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Bebas Neue" pitchFamily="34" charset="0"/>
              <a:ea typeface="08서울남산체 B" pitchFamily="18" charset="-127"/>
              <a:cs typeface="Ebrima" pitchFamily="2" charset="0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07504" y="116632"/>
            <a:ext cx="8784008" cy="369332"/>
            <a:chOff x="107504" y="116632"/>
            <a:chExt cx="8784008" cy="369332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179512" y="476672"/>
              <a:ext cx="8712000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  <a:scene3d>
              <a:camera prst="perspectiveFron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07504" y="116632"/>
              <a:ext cx="3456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perspectiveFront"/>
                <a:lightRig rig="threePt" dir="t"/>
              </a:scene3d>
            </a:bodyPr>
            <a:lstStyle/>
            <a:p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Bebas Neue" pitchFamily="34" charset="0"/>
                  <a:ea typeface="-윤고딕330" pitchFamily="18" charset="-127"/>
                </a:rPr>
                <a:t>2. Project Description</a:t>
              </a:r>
              <a:endParaRPr lang="ko-KR" altLang="en-US" dirty="0">
                <a:solidFill>
                  <a:schemeClr val="bg1">
                    <a:lumMod val="50000"/>
                  </a:schemeClr>
                </a:solidFill>
                <a:latin typeface="Bebas Neue" pitchFamily="34" charset="0"/>
                <a:ea typeface="-윤고딕330" pitchFamily="18" charset="-127"/>
              </a:endParaRPr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CCC7DB6B-24D0-4638-85B5-63F1E6E7B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293" y="1556793"/>
            <a:ext cx="3875281" cy="1944215"/>
          </a:xfrm>
          <a:prstGeom prst="rect">
            <a:avLst/>
          </a:prstGeom>
        </p:spPr>
      </p:pic>
      <p:pic>
        <p:nvPicPr>
          <p:cNvPr id="16" name="Picture 6" descr="Diagonal arrow free icon">
            <a:extLst>
              <a:ext uri="{FF2B5EF4-FFF2-40B4-BE49-F238E27FC236}">
                <a16:creationId xmlns:a16="http://schemas.microsoft.com/office/drawing/2014/main" id="{ED773B64-58D6-482C-9EE8-3C30A6CE9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18923">
            <a:off x="4849966" y="1881310"/>
            <a:ext cx="1102276" cy="1102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B38D1F2-B9BC-4CAD-8A6A-7AAE2E82ED6C}"/>
              </a:ext>
            </a:extLst>
          </p:cNvPr>
          <p:cNvSpPr txBox="1"/>
          <p:nvPr/>
        </p:nvSpPr>
        <p:spPr>
          <a:xfrm>
            <a:off x="4532395" y="1612949"/>
            <a:ext cx="30243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anose="020B0600000101010101" charset="0"/>
              </a:rPr>
              <a:t>Parsing With Python</a:t>
            </a:r>
            <a:endParaRPr lang="ko-KR" altLang="en-US" sz="2000" dirty="0">
              <a:solidFill>
                <a:schemeClr val="bg1"/>
              </a:solidFill>
              <a:latin typeface="Ahellya" panose="020B0600000101010101" charset="0"/>
            </a:endParaRPr>
          </a:p>
        </p:txBody>
      </p:sp>
      <p:pic>
        <p:nvPicPr>
          <p:cNvPr id="2050" name="Picture 2" descr="Database free icon">
            <a:extLst>
              <a:ext uri="{FF2B5EF4-FFF2-40B4-BE49-F238E27FC236}">
                <a16:creationId xmlns:a16="http://schemas.microsoft.com/office/drawing/2014/main" id="{A0B7D94A-F8C8-45AA-A8CB-00592F7156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8099" y="2030061"/>
            <a:ext cx="1558832" cy="1558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81A2755-E2B0-4980-94E1-914E3C1E6032}"/>
              </a:ext>
            </a:extLst>
          </p:cNvPr>
          <p:cNvSpPr txBox="1"/>
          <p:nvPr/>
        </p:nvSpPr>
        <p:spPr>
          <a:xfrm>
            <a:off x="107504" y="4648991"/>
            <a:ext cx="8622203" cy="9541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Our data is actually on sale!</a:t>
            </a:r>
          </a:p>
          <a:p>
            <a:pPr algn="ctr"/>
            <a:r>
              <a:rPr lang="en-US" altLang="ko-KR" sz="2800" dirty="0">
                <a:solidFill>
                  <a:schemeClr val="bg1"/>
                </a:solidFill>
                <a:latin typeface="Ahellya" panose="020B0600000101010101" charset="0"/>
              </a:rPr>
              <a:t>We have a lot of data from old cars to the latest ones!</a:t>
            </a:r>
            <a:endParaRPr lang="ko-KR" altLang="en-US" sz="2800" dirty="0">
              <a:solidFill>
                <a:schemeClr val="bg1"/>
              </a:solidFill>
              <a:latin typeface="Ahellya" panose="020B0600000101010101" charset="0"/>
              <a:ea typeface="-윤고딕33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4637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-45374"/>
            <a:ext cx="9180512" cy="693075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251520" y="863914"/>
            <a:ext cx="7488832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2. 5 </a:t>
            </a:r>
            <a:r>
              <a:rPr lang="en-US" altLang="ko-KR" sz="2400" dirty="0">
                <a:solidFill>
                  <a:schemeClr val="bg1"/>
                </a:solidFill>
                <a:latin typeface="Ahellya" panose="020B0600000101010101" charset="0"/>
              </a:rPr>
              <a:t>Functionalities</a:t>
            </a:r>
            <a:endParaRPr lang="ko-KR" altLang="en-US" sz="2400" dirty="0">
              <a:solidFill>
                <a:schemeClr val="bg1"/>
              </a:solidFill>
              <a:latin typeface="Ahellya" panose="020B0600000101010101" charset="0"/>
              <a:ea typeface="-윤고딕33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36296" y="6525344"/>
            <a:ext cx="2736304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Bebas Neue" pitchFamily="34" charset="0"/>
                <a:ea typeface="08서울남산체 B" pitchFamily="18" charset="-127"/>
                <a:cs typeface="Ebrima" pitchFamily="2" charset="0"/>
              </a:rPr>
              <a:t>Team3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Bebas Neue" pitchFamily="34" charset="0"/>
              <a:ea typeface="08서울남산체 B" pitchFamily="18" charset="-127"/>
              <a:cs typeface="Ebrima" pitchFamily="2" charset="0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07504" y="116632"/>
            <a:ext cx="8784008" cy="369332"/>
            <a:chOff x="107504" y="116632"/>
            <a:chExt cx="8784008" cy="369332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179512" y="476672"/>
              <a:ext cx="8712000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  <a:scene3d>
              <a:camera prst="perspectiveFron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07504" y="116632"/>
              <a:ext cx="3456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perspectiveFront"/>
                <a:lightRig rig="threePt" dir="t"/>
              </a:scene3d>
            </a:bodyPr>
            <a:lstStyle/>
            <a:p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Bebas Neue" pitchFamily="34" charset="0"/>
                  <a:ea typeface="-윤고딕330" pitchFamily="18" charset="-127"/>
                </a:rPr>
                <a:t>2. Project Description</a:t>
              </a:r>
              <a:endParaRPr lang="ko-KR" altLang="en-US" dirty="0">
                <a:solidFill>
                  <a:schemeClr val="bg1">
                    <a:lumMod val="50000"/>
                  </a:schemeClr>
                </a:solidFill>
                <a:latin typeface="Bebas Neue" pitchFamily="34" charset="0"/>
                <a:ea typeface="-윤고딕330" pitchFamily="18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F2AD6D9-2DC4-4293-AB7E-AC371445E372}"/>
              </a:ext>
            </a:extLst>
          </p:cNvPr>
          <p:cNvSpPr txBox="1"/>
          <p:nvPr/>
        </p:nvSpPr>
        <p:spPr>
          <a:xfrm>
            <a:off x="395536" y="1628800"/>
            <a:ext cx="5760640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1) Member-Related Function</a:t>
            </a:r>
            <a:endParaRPr lang="ko-KR" altLang="en-US" sz="24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0CB72E-3C1F-4208-85FD-2AF6461500D6}"/>
              </a:ext>
            </a:extLst>
          </p:cNvPr>
          <p:cNvSpPr txBox="1"/>
          <p:nvPr/>
        </p:nvSpPr>
        <p:spPr>
          <a:xfrm>
            <a:off x="647564" y="2328845"/>
            <a:ext cx="57606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Register</a:t>
            </a:r>
            <a:endParaRPr lang="ko-KR" altLang="en-US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D700F741-BCD4-447D-BEA5-024114DE33E0}"/>
              </a:ext>
            </a:extLst>
          </p:cNvPr>
          <p:cNvSpPr/>
          <p:nvPr/>
        </p:nvSpPr>
        <p:spPr>
          <a:xfrm>
            <a:off x="611560" y="2492896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CD53FE-46F3-406A-AE0A-73CCF00AD485}"/>
              </a:ext>
            </a:extLst>
          </p:cNvPr>
          <p:cNvSpPr txBox="1"/>
          <p:nvPr/>
        </p:nvSpPr>
        <p:spPr>
          <a:xfrm>
            <a:off x="647564" y="2803628"/>
            <a:ext cx="57606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Change Member Info</a:t>
            </a:r>
            <a:endParaRPr lang="ko-KR" altLang="en-US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764CA32-013B-433A-B25C-19A330079E8E}"/>
              </a:ext>
            </a:extLst>
          </p:cNvPr>
          <p:cNvSpPr/>
          <p:nvPr/>
        </p:nvSpPr>
        <p:spPr>
          <a:xfrm>
            <a:off x="611560" y="2967679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9B929D4-6E29-4701-A5CB-E0E769FDB3DA}"/>
              </a:ext>
            </a:extLst>
          </p:cNvPr>
          <p:cNvSpPr txBox="1"/>
          <p:nvPr/>
        </p:nvSpPr>
        <p:spPr>
          <a:xfrm>
            <a:off x="647564" y="3298339"/>
            <a:ext cx="57606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Change Password</a:t>
            </a:r>
            <a:endParaRPr lang="ko-KR" altLang="en-US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B0739560-D559-4F9D-BCD0-216E287D26D1}"/>
              </a:ext>
            </a:extLst>
          </p:cNvPr>
          <p:cNvSpPr/>
          <p:nvPr/>
        </p:nvSpPr>
        <p:spPr>
          <a:xfrm>
            <a:off x="611560" y="3462390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5C06B2D-876C-4D86-8690-5FBBCC744AF7}"/>
              </a:ext>
            </a:extLst>
          </p:cNvPr>
          <p:cNvSpPr txBox="1"/>
          <p:nvPr/>
        </p:nvSpPr>
        <p:spPr>
          <a:xfrm>
            <a:off x="647564" y="3840287"/>
            <a:ext cx="57606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Login</a:t>
            </a:r>
            <a:endParaRPr lang="ko-KR" altLang="en-US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D8219E93-3EB5-4386-8E3B-2C30A82F4C16}"/>
              </a:ext>
            </a:extLst>
          </p:cNvPr>
          <p:cNvSpPr/>
          <p:nvPr/>
        </p:nvSpPr>
        <p:spPr>
          <a:xfrm>
            <a:off x="611560" y="4004338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4F35BDE-F163-491C-86D4-31F7E21312E4}"/>
              </a:ext>
            </a:extLst>
          </p:cNvPr>
          <p:cNvSpPr txBox="1"/>
          <p:nvPr/>
        </p:nvSpPr>
        <p:spPr>
          <a:xfrm>
            <a:off x="649560" y="4387226"/>
            <a:ext cx="57606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Member Withdrawal</a:t>
            </a:r>
            <a:endParaRPr lang="ko-KR" altLang="en-US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A25A89FE-421F-4429-8E57-1E35B94812D3}"/>
              </a:ext>
            </a:extLst>
          </p:cNvPr>
          <p:cNvSpPr/>
          <p:nvPr/>
        </p:nvSpPr>
        <p:spPr>
          <a:xfrm>
            <a:off x="613556" y="4551277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8F6BD5C-DA18-426D-9B4D-ABC768EDC99F}"/>
              </a:ext>
            </a:extLst>
          </p:cNvPr>
          <p:cNvSpPr txBox="1"/>
          <p:nvPr/>
        </p:nvSpPr>
        <p:spPr>
          <a:xfrm>
            <a:off x="647564" y="5007340"/>
            <a:ext cx="57606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Logout</a:t>
            </a:r>
            <a:endParaRPr lang="ko-KR" altLang="en-US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B5B1941B-8FEB-4FD7-9A59-F48207F0BEEE}"/>
              </a:ext>
            </a:extLst>
          </p:cNvPr>
          <p:cNvSpPr/>
          <p:nvPr/>
        </p:nvSpPr>
        <p:spPr>
          <a:xfrm>
            <a:off x="611560" y="5171391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7259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9" grpId="0"/>
      <p:bldP spid="20" grpId="0"/>
      <p:bldP spid="22" grpId="0"/>
      <p:bldP spid="24" grpId="0"/>
      <p:bldP spid="30" grpId="0"/>
      <p:bldP spid="32" grpId="0"/>
      <p:bldP spid="3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-45374"/>
            <a:ext cx="9180512" cy="693075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251520" y="863914"/>
            <a:ext cx="7488832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2. 5 </a:t>
            </a:r>
            <a:r>
              <a:rPr lang="en-US" altLang="ko-KR" sz="2400" dirty="0">
                <a:solidFill>
                  <a:schemeClr val="bg1"/>
                </a:solidFill>
                <a:latin typeface="Ahellya" panose="020B0600000101010101" charset="0"/>
              </a:rPr>
              <a:t>Functionalities</a:t>
            </a:r>
            <a:endParaRPr lang="ko-KR" altLang="en-US" sz="2400" dirty="0">
              <a:solidFill>
                <a:schemeClr val="bg1"/>
              </a:solidFill>
              <a:latin typeface="Ahellya" panose="020B0600000101010101" charset="0"/>
              <a:ea typeface="-윤고딕33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36296" y="6525344"/>
            <a:ext cx="2736304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Bebas Neue" pitchFamily="34" charset="0"/>
                <a:ea typeface="08서울남산체 B" pitchFamily="18" charset="-127"/>
                <a:cs typeface="Ebrima" pitchFamily="2" charset="0"/>
              </a:rPr>
              <a:t>Team3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Bebas Neue" pitchFamily="34" charset="0"/>
              <a:ea typeface="08서울남산체 B" pitchFamily="18" charset="-127"/>
              <a:cs typeface="Ebrima" pitchFamily="2" charset="0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07504" y="116632"/>
            <a:ext cx="8784008" cy="369332"/>
            <a:chOff x="107504" y="116632"/>
            <a:chExt cx="8784008" cy="369332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179512" y="476672"/>
              <a:ext cx="8712000" cy="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  <a:scene3d>
              <a:camera prst="perspectiveFron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07504" y="116632"/>
              <a:ext cx="3456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perspectiveFront"/>
                <a:lightRig rig="threePt" dir="t"/>
              </a:scene3d>
            </a:bodyPr>
            <a:lstStyle/>
            <a:p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Bebas Neue" pitchFamily="34" charset="0"/>
                  <a:ea typeface="-윤고딕330" pitchFamily="18" charset="-127"/>
                </a:rPr>
                <a:t>2. Project Description</a:t>
              </a:r>
              <a:endParaRPr lang="ko-KR" altLang="en-US" dirty="0">
                <a:solidFill>
                  <a:schemeClr val="bg1">
                    <a:lumMod val="50000"/>
                  </a:schemeClr>
                </a:solidFill>
                <a:latin typeface="Bebas Neue" pitchFamily="34" charset="0"/>
                <a:ea typeface="-윤고딕330" pitchFamily="18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F2AD6D9-2DC4-4293-AB7E-AC371445E372}"/>
              </a:ext>
            </a:extLst>
          </p:cNvPr>
          <p:cNvSpPr txBox="1"/>
          <p:nvPr/>
        </p:nvSpPr>
        <p:spPr>
          <a:xfrm>
            <a:off x="395536" y="1628800"/>
            <a:ext cx="5760640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2) Vehicle-Related Function</a:t>
            </a:r>
            <a:endParaRPr lang="ko-KR" altLang="en-US" sz="24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0CB72E-3C1F-4208-85FD-2AF6461500D6}"/>
              </a:ext>
            </a:extLst>
          </p:cNvPr>
          <p:cNvSpPr txBox="1"/>
          <p:nvPr/>
        </p:nvSpPr>
        <p:spPr>
          <a:xfrm>
            <a:off x="647564" y="2328845"/>
            <a:ext cx="57606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Search For All Vehicles For Sales</a:t>
            </a:r>
            <a:endParaRPr lang="ko-KR" altLang="en-US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D700F741-BCD4-447D-BEA5-024114DE33E0}"/>
              </a:ext>
            </a:extLst>
          </p:cNvPr>
          <p:cNvSpPr/>
          <p:nvPr/>
        </p:nvSpPr>
        <p:spPr>
          <a:xfrm>
            <a:off x="611560" y="2492896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CD53FE-46F3-406A-AE0A-73CCF00AD485}"/>
              </a:ext>
            </a:extLst>
          </p:cNvPr>
          <p:cNvSpPr txBox="1"/>
          <p:nvPr/>
        </p:nvSpPr>
        <p:spPr>
          <a:xfrm>
            <a:off x="647564" y="2803628"/>
            <a:ext cx="57606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Search By Manufacturer</a:t>
            </a:r>
            <a:endParaRPr lang="ko-KR" altLang="en-US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764CA32-013B-433A-B25C-19A330079E8E}"/>
              </a:ext>
            </a:extLst>
          </p:cNvPr>
          <p:cNvSpPr/>
          <p:nvPr/>
        </p:nvSpPr>
        <p:spPr>
          <a:xfrm>
            <a:off x="611560" y="2967679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9B929D4-6E29-4701-A5CB-E0E769FDB3DA}"/>
              </a:ext>
            </a:extLst>
          </p:cNvPr>
          <p:cNvSpPr txBox="1"/>
          <p:nvPr/>
        </p:nvSpPr>
        <p:spPr>
          <a:xfrm>
            <a:off x="647564" y="3298339"/>
            <a:ext cx="57606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Search For a Vehicle Under Certain Conditions</a:t>
            </a:r>
            <a:endParaRPr lang="ko-KR" altLang="en-US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B0739560-D559-4F9D-BCD0-216E287D26D1}"/>
              </a:ext>
            </a:extLst>
          </p:cNvPr>
          <p:cNvSpPr/>
          <p:nvPr/>
        </p:nvSpPr>
        <p:spPr>
          <a:xfrm>
            <a:off x="611560" y="3462390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5C06B2D-876C-4D86-8690-5FBBCC744AF7}"/>
              </a:ext>
            </a:extLst>
          </p:cNvPr>
          <p:cNvSpPr txBox="1"/>
          <p:nvPr/>
        </p:nvSpPr>
        <p:spPr>
          <a:xfrm>
            <a:off x="647564" y="3840287"/>
            <a:ext cx="57606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Search By Vehicle Name</a:t>
            </a:r>
            <a:endParaRPr lang="ko-KR" altLang="en-US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D8219E93-3EB5-4386-8E3B-2C30A82F4C16}"/>
              </a:ext>
            </a:extLst>
          </p:cNvPr>
          <p:cNvSpPr/>
          <p:nvPr/>
        </p:nvSpPr>
        <p:spPr>
          <a:xfrm>
            <a:off x="611560" y="4004338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EDF5C27-62F8-4B68-BC18-2EBA62098C17}"/>
              </a:ext>
            </a:extLst>
          </p:cNvPr>
          <p:cNvSpPr txBox="1"/>
          <p:nvPr/>
        </p:nvSpPr>
        <p:spPr>
          <a:xfrm>
            <a:off x="647564" y="4377113"/>
            <a:ext cx="576064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Ahellya" pitchFamily="2" charset="0"/>
                <a:ea typeface="-윤고딕330" pitchFamily="18" charset="-127"/>
              </a:rPr>
              <a:t>Recommendation Service</a:t>
            </a:r>
            <a:endParaRPr lang="ko-KR" altLang="en-US" sz="2000" dirty="0">
              <a:solidFill>
                <a:schemeClr val="bg1"/>
              </a:solidFill>
              <a:latin typeface="Ahellya" pitchFamily="2" charset="0"/>
              <a:ea typeface="-윤고딕330" pitchFamily="18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5707652B-1F34-486F-981C-7B7915E27191}"/>
              </a:ext>
            </a:extLst>
          </p:cNvPr>
          <p:cNvSpPr/>
          <p:nvPr/>
        </p:nvSpPr>
        <p:spPr>
          <a:xfrm>
            <a:off x="611560" y="4541164"/>
            <a:ext cx="72008" cy="72008"/>
          </a:xfrm>
          <a:prstGeom prst="ellipse">
            <a:avLst/>
          </a:prstGeom>
          <a:solidFill>
            <a:srgbClr val="FFCC66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5953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9" grpId="0"/>
      <p:bldP spid="20" grpId="0"/>
      <p:bldP spid="22" grpId="0"/>
      <p:bldP spid="24" grpId="0"/>
      <p:bldP spid="30" grpId="0"/>
      <p:bldP spid="17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1337</TotalTime>
  <Words>448</Words>
  <Application>Microsoft Office PowerPoint</Application>
  <PresentationFormat>화면 슬라이드 쇼(4:3)</PresentationFormat>
  <Paragraphs>137</Paragraphs>
  <Slides>19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Bebas Neue</vt:lpstr>
      <vt:lpstr>Arial</vt:lpstr>
      <vt:lpstr>경기천년바탕 Regular</vt:lpstr>
      <vt:lpstr>Ahellya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sony</dc:creator>
  <cp:lastModifiedBy>성빈 홍</cp:lastModifiedBy>
  <cp:revision>127</cp:revision>
  <dcterms:created xsi:type="dcterms:W3CDTF">2016-02-28T00:49:02Z</dcterms:created>
  <dcterms:modified xsi:type="dcterms:W3CDTF">2019-12-16T15:07:27Z</dcterms:modified>
</cp:coreProperties>
</file>

<file path=docProps/thumbnail.jpeg>
</file>